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7" r:id="rId2"/>
    <p:sldId id="400" r:id="rId3"/>
    <p:sldId id="445" r:id="rId4"/>
    <p:sldId id="423" r:id="rId5"/>
    <p:sldId id="446" r:id="rId6"/>
    <p:sldId id="447" r:id="rId7"/>
    <p:sldId id="449" r:id="rId8"/>
    <p:sldId id="450" r:id="rId9"/>
    <p:sldId id="451" r:id="rId10"/>
    <p:sldId id="453" r:id="rId11"/>
    <p:sldId id="452" r:id="rId12"/>
    <p:sldId id="454" r:id="rId13"/>
    <p:sldId id="455" r:id="rId14"/>
    <p:sldId id="462" r:id="rId15"/>
    <p:sldId id="456" r:id="rId16"/>
    <p:sldId id="463" r:id="rId17"/>
    <p:sldId id="461" r:id="rId18"/>
    <p:sldId id="326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3000" b="1" kern="1200">
        <a:solidFill>
          <a:srgbClr val="0000CC"/>
        </a:solidFill>
        <a:latin typeface="Trebuchet MS" panose="020B0603020202020204" pitchFamily="34" charset="0"/>
        <a:ea typeface="楷体_GB2312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000" b="1" kern="1200">
        <a:solidFill>
          <a:srgbClr val="0000CC"/>
        </a:solidFill>
        <a:latin typeface="Trebuchet MS" panose="020B0603020202020204" pitchFamily="34" charset="0"/>
        <a:ea typeface="楷体_GB2312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000" b="1" kern="1200">
        <a:solidFill>
          <a:srgbClr val="0000CC"/>
        </a:solidFill>
        <a:latin typeface="Trebuchet MS" panose="020B0603020202020204" pitchFamily="34" charset="0"/>
        <a:ea typeface="楷体_GB2312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000" b="1" kern="1200">
        <a:solidFill>
          <a:srgbClr val="0000CC"/>
        </a:solidFill>
        <a:latin typeface="Trebuchet MS" panose="020B0603020202020204" pitchFamily="34" charset="0"/>
        <a:ea typeface="楷体_GB2312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000" b="1" kern="1200">
        <a:solidFill>
          <a:srgbClr val="0000CC"/>
        </a:solidFill>
        <a:latin typeface="Trebuchet MS" panose="020B0603020202020204" pitchFamily="34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3000" b="1" kern="1200">
        <a:solidFill>
          <a:srgbClr val="0000CC"/>
        </a:solidFill>
        <a:latin typeface="Trebuchet MS" panose="020B0603020202020204" pitchFamily="34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3000" b="1" kern="1200">
        <a:solidFill>
          <a:srgbClr val="0000CC"/>
        </a:solidFill>
        <a:latin typeface="Trebuchet MS" panose="020B0603020202020204" pitchFamily="34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3000" b="1" kern="1200">
        <a:solidFill>
          <a:srgbClr val="0000CC"/>
        </a:solidFill>
        <a:latin typeface="Trebuchet MS" panose="020B0603020202020204" pitchFamily="34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3000" b="1" kern="1200">
        <a:solidFill>
          <a:srgbClr val="0000CC"/>
        </a:solidFill>
        <a:latin typeface="Trebuchet MS" panose="020B0603020202020204" pitchFamily="34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CC9900"/>
    <a:srgbClr val="CC3300"/>
    <a:srgbClr val="FF9900"/>
    <a:srgbClr val="666699"/>
    <a:srgbClr val="CC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185" autoAdjust="0"/>
  </p:normalViewPr>
  <p:slideViewPr>
    <p:cSldViewPr>
      <p:cViewPr varScale="1">
        <p:scale>
          <a:sx n="71" d="100"/>
          <a:sy n="71" d="100"/>
        </p:scale>
        <p:origin x="20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648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a typeface="黑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a typeface="黑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a typeface="黑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A1AA728-6F11-4C65-83F2-748A66CB72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2647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a typeface="黑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a typeface="黑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a typeface="黑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b="0">
                <a:solidFill>
                  <a:schemeClr val="tx1"/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6BF7288-6037-4C6F-804C-9594D5589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2212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4558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9993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4989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276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8627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0880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58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1400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4179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2FAC216-342B-4528-B2BE-632424B5A649}" type="slidenum">
              <a:rPr lang="en-US" altLang="zh-CN" smtClean="0">
                <a:ea typeface="黑体" panose="02010609060101010101" pitchFamily="49" charset="-122"/>
              </a:rPr>
              <a:pPr>
                <a:spcBef>
                  <a:spcPct val="0"/>
                </a:spcBef>
              </a:pPr>
              <a:t>18</a:t>
            </a:fld>
            <a:endParaRPr lang="en-US" altLang="zh-CN" smtClean="0">
              <a:ea typeface="黑体" panose="02010609060101010101" pitchFamily="49" charset="-122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4" tIns="43732" rIns="87464" bIns="4373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3pPr>
            <a:lvl4pPr marL="16002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4pPr>
            <a:lvl5pPr marL="20574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5pPr>
            <a:lvl6pPr marL="25146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6pPr>
            <a:lvl7pPr marL="29718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7pPr>
            <a:lvl8pPr marL="34290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8pPr>
            <a:lvl9pPr marL="38862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92E224-DC0F-450E-8DAB-4A5B26443D68}" type="slidenum">
              <a:rPr kumimoji="0" lang="en-US" altLang="zh-CN" sz="1100" b="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kumimoji="0" lang="en-US" altLang="zh-CN" sz="1100" b="0">
              <a:latin typeface="Arial" panose="020B0604020202020204" pitchFamily="34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64" tIns="43732" rIns="87464" bIns="43732"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63229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 smtClean="0"/>
              <a:t>课程体系构建思路</a:t>
            </a:r>
            <a:endParaRPr lang="en-US" altLang="zh-CN" b="1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163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1.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主要成就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“十三五”期间，会计系以促进学生全面发展为中心，以服务民营中小微企业为宗旨，以专业建设发展为龙头，以校企合作机制建设为手段，以深化教学改革创新为动力，各方面工作取得了显著成效。</a:t>
            </a:r>
          </a:p>
          <a:p>
            <a:pPr lvl="0"/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专业建设水平显著提升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会计系由会计专业和统计与会计核算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个专业组成。“十三五”期间两个专业均获得浙江省特色专业建设立项。统计与会计核算专业成为浙江省第二批现代学徒制试点专业。</a:t>
            </a:r>
          </a:p>
          <a:p>
            <a:pPr lvl="0"/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教学资源建设初见成效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教学资源更加充分，教学条件获得改善。新增“智能会计实训中心”和“财税一体化综合实训室”两个实训平台；“小微企业财务与会计实训基地”获“十三五”省级示范实训基地建设立项；《中小企业会计基础与实务》、《大数据与中小微企业统计实务》、《中小微企业会计综合实训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门课程成为省级在线精品开放课程；《跨境电商会计》等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本教材成为浙江省高校新形态立体化教材；校企合作编写并出版《会计文化》等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部教材。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34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1.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主要成就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“十三五”期间，会计系以促进学生全面发展为中心，以服务民营中小微企业为宗旨，以专业建设发展为龙头，以校企合作机制建设为手段，以深化教学改革创新为动力，各方面工作取得了显著成效。</a:t>
            </a:r>
          </a:p>
          <a:p>
            <a:pPr lvl="0"/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专业建设水平显著提升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会计系由会计专业和统计与会计核算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个专业组成。“十三五”期间两个专业均获得浙江省特色专业建设立项。统计与会计核算专业成为浙江省第二批现代学徒制试点专业。</a:t>
            </a:r>
          </a:p>
          <a:p>
            <a:pPr lvl="0"/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教学资源建设初见成效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教学资源更加充分，教学条件获得改善。新增“智能会计实训中心”和“财税一体化综合实训室”两个实训平台；“小微企业财务与会计实训基地”获“十三五”省级示范实训基地建设立项；《中小企业会计基础与实务》、《大数据与中小微企业统计实务》、《中小微企业会计综合实训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门课程成为省级在线精品开放课程；《跨境电商会计》等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本教材成为浙江省高校新形态立体化教材；校企合作编写并出版《会计文化》等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部教材。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657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1.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主要成就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“十三五”期间，会计系以促进学生全面发展为中心，以服务民营中小微企业为宗旨，以专业建设发展为龙头，以校企合作机制建设为手段，以深化教学改革创新为动力，各方面工作取得了显著成效。</a:t>
            </a:r>
          </a:p>
          <a:p>
            <a:pPr lvl="0"/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专业建设水平显著提升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会计系由会计专业和统计与会计核算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个专业组成。“十三五”期间两个专业均获得浙江省特色专业建设立项。统计与会计核算专业成为浙江省第二批现代学徒制试点专业。</a:t>
            </a:r>
          </a:p>
          <a:p>
            <a:pPr lvl="0"/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教学资源建设初见成效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教学资源更加充分，教学条件获得改善。新增“智能会计实训中心”和“财税一体化综合实训室”两个实训平台；“小微企业财务与会计实训基地”获“十三五”省级示范实训基地建设立项；《中小企业会计基础与实务》、《大数据与中小微企业统计实务》、《中小微企业会计综合实训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门课程成为省级在线精品开放课程；《跨境电商会计》等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本教材成为浙江省高校新形态立体化教材；校企合作编写并出版《会计文化》等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部教材。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997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1.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主要成就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“十三五”期间，会计系以促进学生全面发展为中心，以服务民营中小微企业为宗旨，以专业建设发展为龙头，以校企合作机制建设为手段，以深化教学改革创新为动力，各方面工作取得了显著成效。</a:t>
            </a:r>
          </a:p>
          <a:p>
            <a:pPr lvl="0"/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专业建设水平显著提升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会计系由会计专业和统计与会计核算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个专业组成。“十三五”期间两个专业均获得浙江省特色专业建设立项。统计与会计核算专业成为浙江省第二批现代学徒制试点专业。</a:t>
            </a:r>
          </a:p>
          <a:p>
            <a:pPr lvl="0"/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教学资源建设初见成效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Trebuchet MS" pitchFamily="34" charset="0"/>
              <a:ea typeface="宋体" pitchFamily="2" charset="-122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教学资源更加充分，教学条件获得改善。新增“智能会计实训中心”和“财税一体化综合实训室”两个实训平台；“小微企业财务与会计实训基地”获“十三五”省级示范实训基地建设立项；《中小企业会计基础与实务》、《大数据与中小微企业统计实务》、《中小微企业会计综合实训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门课程成为省级在线精品开放课程；《跨境电商会计》等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本教材成为浙江省高校新形态立体化教材；校企合作编写并出版《会计文化》等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8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Trebuchet MS" pitchFamily="34" charset="0"/>
                <a:ea typeface="宋体" pitchFamily="2" charset="-122"/>
                <a:cs typeface="+mn-cs"/>
              </a:rPr>
              <a:t>部教材。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119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530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3607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F7288-6037-4C6F-804C-9594D5589C1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028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gray">
          <a:xfrm>
            <a:off x="0" y="4524105"/>
            <a:ext cx="12216680" cy="1357784"/>
          </a:xfrm>
          <a:prstGeom prst="rect">
            <a:avLst/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1pPr>
            <a:lvl2pPr marL="742950" indent="-28575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2pPr>
            <a:lvl3pPr marL="11430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3pPr>
            <a:lvl4pPr marL="16002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4pPr>
            <a:lvl5pPr marL="20574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kumimoji="0" lang="zh-CN" altLang="en-US" sz="4400" b="0" smtClean="0">
              <a:solidFill>
                <a:srgbClr val="FFFFFF"/>
              </a:solidFill>
              <a:latin typeface="楷体_GB2312" pitchFamily="49" charset="-122"/>
            </a:endParaRP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gray">
          <a:xfrm>
            <a:off x="0" y="6696075"/>
            <a:ext cx="12192000" cy="1889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1pPr>
            <a:lvl2pPr marL="742950" indent="-28575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2pPr>
            <a:lvl3pPr marL="11430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3pPr>
            <a:lvl4pPr marL="16002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4pPr>
            <a:lvl5pPr marL="20574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kumimoji="0" lang="zh-CN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60" y="4832289"/>
            <a:ext cx="11330516" cy="900967"/>
          </a:xfrm>
        </p:spPr>
        <p:txBody>
          <a:bodyPr bIns="45720"/>
          <a:lstStyle>
            <a:lvl1pPr algn="ctr">
              <a:defRPr sz="4800" baseline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7" name="Picture 4" descr="全景学院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2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72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41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42938"/>
            <a:ext cx="12192000" cy="3175"/>
          </a:xfrm>
          <a:prstGeom prst="line">
            <a:avLst/>
          </a:prstGeom>
          <a:ln w="1143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15"/>
          <p:cNvSpPr>
            <a:spLocks noChangeArrowheads="1"/>
          </p:cNvSpPr>
          <p:nvPr userDrawn="1"/>
        </p:nvSpPr>
        <p:spPr bwMode="ltGray">
          <a:xfrm>
            <a:off x="0" y="-6350"/>
            <a:ext cx="12192000" cy="627063"/>
          </a:xfrm>
          <a:prstGeom prst="rect">
            <a:avLst/>
          </a:prstGeom>
          <a:gradFill rotWithShape="1">
            <a:gsLst>
              <a:gs pos="0">
                <a:srgbClr val="0A1944"/>
              </a:gs>
              <a:gs pos="50000">
                <a:srgbClr val="163794"/>
              </a:gs>
              <a:gs pos="100000">
                <a:srgbClr val="0A194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1pPr>
            <a:lvl2pPr marL="742950" indent="-28575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2pPr>
            <a:lvl3pPr marL="11430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3pPr>
            <a:lvl4pPr marL="16002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4pPr>
            <a:lvl5pPr marL="20574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kumimoji="0" lang="zh-CN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9" r:id="rId2"/>
    <p:sldLayoutId id="2147483750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楷体_GB2312" pitchFamily="49" charset="-122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楷体_GB2312" pitchFamily="49" charset="-122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楷体_GB2312" pitchFamily="49" charset="-122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楷体_GB2312" pitchFamily="49" charset="-122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楷体_GB2312" pitchFamily="49" charset="-122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楷体_GB2312" pitchFamily="49" charset="-122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楷体_GB2312" pitchFamily="49" charset="-122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rgbClr val="0000CC"/>
          </a:solidFill>
          <a:latin typeface="楷体_GB2312" pitchFamily="49" charset="-122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Ø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Wingdings" panose="05000000000000000000" pitchFamily="2" charset="2"/>
        <a:buChar char="Ø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00"/>
        </a:buClr>
        <a:buFont typeface="Wingdings" pitchFamily="2" charset="2"/>
        <a:buChar char="Ø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70172" y="4687540"/>
            <a:ext cx="12002492" cy="901700"/>
          </a:xfrm>
        </p:spPr>
        <p:txBody>
          <a:bodyPr/>
          <a:lstStyle/>
          <a:p>
            <a:r>
              <a:rPr lang="zh-CN" altLang="en-US" sz="7200" dirty="0" smtClean="0"/>
              <a:t>设置本科专业讨论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59150" y="6021288"/>
            <a:ext cx="8857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1pPr>
            <a:lvl2pPr marL="742950" indent="-28575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2pPr>
            <a:lvl3pPr marL="11430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3pPr>
            <a:lvl4pPr marL="16002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4pPr>
            <a:lvl5pPr marL="2057400" indent="-228600" algn="ctr">
              <a:lnSpc>
                <a:spcPct val="150000"/>
              </a:lnSpc>
              <a:spcBef>
                <a:spcPct val="50000"/>
              </a:spcBef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sz="3000" b="1">
                <a:solidFill>
                  <a:srgbClr val="0000CC"/>
                </a:solidFill>
                <a:latin typeface="Trebuchet MS" panose="020B0603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暑期干部学习班第三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</a:t>
            </a:r>
            <a:endParaRPr lang="en-US" altLang="zh-CN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980728"/>
            <a:ext cx="11824832" cy="450986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）改善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实训条件，加强智慧化校园建设，改变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目前学校网络设施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落后的现状。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）引进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培养相结合，加强师资队伍建设。坚持办学以教师为本，关爱、激励教师，建立科学合理的教师评价机制，激发教师的工作热情，激励教师拼尽全力去冲击标志性成果。同时要采取超常规措施，加强教师的引进培养，使教师队伍的发展适应专业升本的需要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）处理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好招生规模和内涵建设的矛盾，提升专业教学质量，赢得良好的专业口碑。放弃宽进宽出，逐步过渡到宽进严出，学生功课过不了就不能毕业，使学生树立起对学业和专业的敬畏。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 b="1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三、应采取的措施</a:t>
            </a:r>
          </a:p>
        </p:txBody>
      </p:sp>
    </p:spTree>
    <p:extLst>
      <p:ext uri="{BB962C8B-B14F-4D97-AF65-F5344CB8AC3E}">
        <p14:creationId xmlns:p14="http://schemas.microsoft.com/office/powerpoint/2010/main" val="15145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168" y="836712"/>
            <a:ext cx="11521280" cy="4509864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kern="12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系（处、室、中心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）层面</a:t>
            </a:r>
            <a:endParaRPr lang="en-US" altLang="zh-CN" sz="2800" b="1" kern="12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）树立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校工作一盘棋的思想。设置本科专业绝不只是几个升本专业的事情，必须举全校之力，举全员之力，动员所有部门参与专业升本工作。各部门的沟通配合十分重要，不能因为某一个部门工作不到位拖了专业升本的后腿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）各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升本专业作为升本工作的主体，要承担起更大的责任。要制定好专业发展规划，对照专业升本条件，补齐专业发展短板，一步一个脚印地向升本目标冲刺。</a:t>
            </a:r>
            <a:endParaRPr lang="zh-CN" altLang="en-US" sz="28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三、应采取的措施</a:t>
            </a:r>
          </a:p>
        </p:txBody>
      </p:sp>
    </p:spTree>
    <p:extLst>
      <p:ext uri="{BB962C8B-B14F-4D97-AF65-F5344CB8AC3E}">
        <p14:creationId xmlns:p14="http://schemas.microsoft.com/office/powerpoint/2010/main" val="14853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168" y="836712"/>
            <a:ext cx="11521280" cy="45098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）要在学校“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服务中小微民营企业”的鲜明办学特色的大背景下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，加强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专业特色的凝炼，创造出自身的专业特色。通过专业特色的打造，培育自己的专业优势，从而提升在同类专业中的竞争力，并彰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显学校的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整体竞争力。</a:t>
            </a:r>
            <a:endParaRPr lang="en-US" altLang="zh-CN" sz="2800" kern="12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）要按照职业教育的内在要求设置和建设本科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专业，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突出“类型特色”。明确职业教育本科的特殊性，不要混同于普通高校的本科。因此，在产教融合、实践教学、校企合作、基于</a:t>
            </a:r>
            <a:r>
              <a:rPr lang="en-US" altLang="zh-CN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1+X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的书证融合、现代学徒制培养模式改革、专业群建设等方面要大力加强。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三、应采取的措施</a:t>
            </a:r>
          </a:p>
        </p:txBody>
      </p:sp>
    </p:spTree>
    <p:extLst>
      <p:ext uri="{BB962C8B-B14F-4D97-AF65-F5344CB8AC3E}">
        <p14:creationId xmlns:p14="http://schemas.microsoft.com/office/powerpoint/2010/main" val="28832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168" y="836712"/>
            <a:ext cx="11521280" cy="45098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）要以扩大专业的社会影响力为目标，一方面加强专业内涵建设，提升教学质量，打造学生职场竞争力；另一方面，各专业在技术研发和社会服务方面要有所作为，能够有实实在在的突破。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建议学校出台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相关激励措施给予推动。</a:t>
            </a:r>
            <a:endParaRPr lang="en-US" altLang="zh-CN" sz="2800" kern="12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加强学风和校风建设。在教学管理和学生管理方面要加强研究，制定出符合我校特色的管理制度。对一些问题的思考不能浮于表面，比如学生上课玩手机睡觉的问题，吸烟成风的问题，教师不愿也不敢管理的问题等，要从更深层次上寻找原因，才能从根本上找到解决问题的办法。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三、应采取的措施</a:t>
            </a:r>
          </a:p>
        </p:txBody>
      </p:sp>
    </p:spTree>
    <p:extLst>
      <p:ext uri="{BB962C8B-B14F-4D97-AF65-F5344CB8AC3E}">
        <p14:creationId xmlns:p14="http://schemas.microsoft.com/office/powerpoint/2010/main" val="40220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168" y="836712"/>
            <a:ext cx="11521280" cy="45098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b="1" kern="12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对丁教授讲座的评价</a:t>
            </a:r>
            <a:endParaRPr lang="en-US" altLang="zh-CN" sz="2800" b="1" kern="12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）精彩的报告：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既有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理论的前瞻性，又有实践的操作性。希望以后能有更多这样高质量报告让我们倾听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kern="12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）开阔了我们的视野：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“服务需求、类型特色、高等属性”的职业教育基本特征有了清晰的了解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800" kern="12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四、丁金昌教授讲座讨论</a:t>
            </a:r>
          </a:p>
        </p:txBody>
      </p:sp>
    </p:spTree>
    <p:extLst>
      <p:ext uri="{BB962C8B-B14F-4D97-AF65-F5344CB8AC3E}">
        <p14:creationId xmlns:p14="http://schemas.microsoft.com/office/powerpoint/2010/main" val="40186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168" y="836712"/>
            <a:ext cx="11521280" cy="45098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kern="12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）使我们深刻认识到“专业群建设”的重要性：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双高建设是提质培优、服务产业需求的重要举措，而高水平专业群建设是双高建设的重要内容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</a:t>
            </a:r>
            <a:r>
              <a:rPr lang="en-US" altLang="zh-CN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为我们开展专业群建设提供了重要的方法论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指导：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介绍了专业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群的构建逻辑、课程体系的设置方法、专业群建设的逻辑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路径。</a:t>
            </a: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800" kern="12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四、丁金昌教授讲座讨论</a:t>
            </a:r>
          </a:p>
        </p:txBody>
      </p:sp>
    </p:spTree>
    <p:extLst>
      <p:ext uri="{BB962C8B-B14F-4D97-AF65-F5344CB8AC3E}">
        <p14:creationId xmlns:p14="http://schemas.microsoft.com/office/powerpoint/2010/main" val="4131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168" y="836712"/>
            <a:ext cx="11521280" cy="45098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学校双高建设建议</a:t>
            </a:r>
            <a:endParaRPr lang="en-US" altLang="zh-CN" sz="2800" b="1" kern="12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）杨军：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要突出高职的类型特色，这方面我们还有差距，学生在课堂教学中有没有学到真东西、真正职场需要的东西，值得反思，希望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改革的步子迈大一些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）王珍：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省双高建设担子很重，希望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学校做好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统筹工作，尤其是跨院（系）的统筹；国际交流要有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学校层面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的顶层设计和推动；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学校在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软件和平台建设方面应进行更多的投入。</a:t>
            </a: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2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四、丁金昌教授讲座讨论</a:t>
            </a:r>
          </a:p>
        </p:txBody>
      </p:sp>
    </p:spTree>
    <p:extLst>
      <p:ext uri="{BB962C8B-B14F-4D97-AF65-F5344CB8AC3E}">
        <p14:creationId xmlns:p14="http://schemas.microsoft.com/office/powerpoint/2010/main" val="25791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168" y="836712"/>
            <a:ext cx="11521280" cy="45098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学校双高建设建议</a:t>
            </a:r>
            <a:endParaRPr lang="en-US" altLang="zh-CN" sz="2800" b="1" kern="12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）朱月双：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课程思政、社会服务是双高建设的重要内容，也是这两年政府和教育行政部门十分强调的工作，我们应当高度重视，付诸行动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过芹芹：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双高建设应当从三个方面发力：明确形势，统一思想；扬长避短，突出特色；孵化培育，创建成果。</a:t>
            </a: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kern="12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四、丁金昌教授讲座讨论</a:t>
            </a:r>
          </a:p>
        </p:txBody>
      </p:sp>
    </p:spTree>
    <p:extLst>
      <p:ext uri="{BB962C8B-B14F-4D97-AF65-F5344CB8AC3E}">
        <p14:creationId xmlns:p14="http://schemas.microsoft.com/office/powerpoint/2010/main" val="39091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710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2135188" y="908050"/>
          <a:ext cx="6430962" cy="471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剪辑" r:id="rId4" imgW="4857143" imgH="3219048" progId="">
                  <p:embed/>
                </p:oleObj>
              </mc:Choice>
              <mc:Fallback>
                <p:oleObj name="剪辑" r:id="rId4" imgW="4857143" imgH="3219048" progId="">
                  <p:embed/>
                  <p:pic>
                    <p:nvPicPr>
                      <p:cNvPr id="0" name="Picture 9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908050"/>
                        <a:ext cx="6430962" cy="471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7107" name="Text Box 3"/>
          <p:cNvSpPr txBox="1">
            <a:spLocks noChangeArrowheads="1"/>
          </p:cNvSpPr>
          <p:nvPr/>
        </p:nvSpPr>
        <p:spPr bwMode="auto">
          <a:xfrm>
            <a:off x="2495600" y="764704"/>
            <a:ext cx="65849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6800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32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 sz="2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Font typeface="Wingdings" panose="05000000000000000000" pitchFamily="2" charset="2"/>
              <a:buChar char="Ø"/>
              <a:defRPr sz="24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4000" dirty="0" smtClean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谢谢！</a:t>
            </a:r>
            <a:endParaRPr lang="zh-CN" altLang="en-US" sz="4000" dirty="0">
              <a:solidFill>
                <a:srgbClr val="0020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2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32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30163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600" kern="1200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908720"/>
            <a:ext cx="10297144" cy="504056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、设置本科的必要性</a:t>
            </a:r>
            <a:endParaRPr lang="en-US" altLang="zh-CN" sz="4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二、优劣势分析</a:t>
            </a:r>
            <a:endParaRPr lang="en-US" altLang="zh-CN" sz="4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三、应采取的措施</a:t>
            </a:r>
            <a:endParaRPr lang="en-US" altLang="zh-CN" sz="4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四、丁金昌教授讲座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讨论</a:t>
            </a:r>
            <a:endParaRPr lang="en-US" altLang="zh-CN" sz="4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320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376" y="980728"/>
            <a:ext cx="11881320" cy="45098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</a:pPr>
            <a:r>
              <a:rPr lang="en-US" altLang="zh-CN" b="1" kern="12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kern="1200" spc="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第三组成员：</a:t>
            </a:r>
            <a:endParaRPr lang="en-US" altLang="zh-CN" b="1" kern="1200" spc="6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张琼*、杨军、朱月双、过芹芹、潘雅辉、李晓梅、王珍、高计龙、赵克辉、吴珏英、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李江波</a:t>
            </a:r>
            <a:endParaRPr lang="en-US" altLang="zh-CN" sz="2800" b="1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800" b="1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002C"/>
              </a:buClr>
              <a:buNone/>
            </a:pPr>
            <a:r>
              <a:rPr lang="en-US" altLang="zh-CN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kern="1200" spc="600" dirty="0" smtClean="0">
                <a:solidFill>
                  <a:srgbClr val="FA00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讨论时间：</a:t>
            </a:r>
            <a:endParaRPr lang="en-US" altLang="zh-CN" b="1" kern="1200" spc="600" dirty="0">
              <a:solidFill>
                <a:srgbClr val="FA002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日下午、</a:t>
            </a:r>
            <a:r>
              <a:rPr lang="en-US" altLang="zh-CN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日下午</a:t>
            </a:r>
            <a:endParaRPr lang="en-US" altLang="zh-CN" sz="2800" b="1" kern="12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400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日下午</a:t>
            </a:r>
            <a:endParaRPr lang="en-US" altLang="zh-CN" sz="2800" b="1" kern="1200" spc="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1" kern="1200" spc="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 b="1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暑期干部学习班第三</a:t>
            </a:r>
            <a:r>
              <a:rPr lang="zh-CN" altLang="en-US" sz="3600" kern="1200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组介绍</a:t>
            </a:r>
            <a:endParaRPr lang="zh-CN" altLang="en-US" sz="3600" kern="1200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82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376" y="980728"/>
            <a:ext cx="11521280" cy="4509864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800" b="1" kern="12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有利于学校更好</a:t>
            </a:r>
            <a:r>
              <a:rPr lang="zh-CN" altLang="en-US" sz="2800" b="1" kern="12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endParaRPr lang="en-US" altLang="zh-CN" sz="2800" b="1" kern="12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从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全省来看，高职数量多，生源竞争越来越激烈。这些年我校招生得益于高职扩招的政策，从数量上看领先全省，但是，生源质量上看处于劣势。要改变这一状况，学校具有优势的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专业必须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升本，以提升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学校的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办学层次，吸引更多的考生报考我校。升本能够提升毕业生的学历水平和就业竞争力，促成招生就业两旺的良好态势。（进一步海阔天空）</a:t>
            </a: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1" kern="1200" spc="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 b="1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、设置本科的必要性</a:t>
            </a:r>
          </a:p>
        </p:txBody>
      </p:sp>
    </p:spTree>
    <p:extLst>
      <p:ext uri="{BB962C8B-B14F-4D97-AF65-F5344CB8AC3E}">
        <p14:creationId xmlns:p14="http://schemas.microsoft.com/office/powerpoint/2010/main" val="32591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461" y="980728"/>
            <a:ext cx="11449272" cy="45098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</a:t>
            </a:r>
            <a:r>
              <a:rPr lang="zh-CN" altLang="en-US" sz="2800" b="1" kern="12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扬长避短，推动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学校专业</a:t>
            </a:r>
            <a:r>
              <a:rPr lang="zh-CN" altLang="en-US" sz="2800" b="1" kern="12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建设再上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新台阶</a:t>
            </a:r>
            <a:endParaRPr lang="en-US" altLang="zh-CN" sz="2800" b="1" kern="1200" spc="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确定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本的若干专业经过多年积累，取得了长足的发展，在全省高职界产生了一定的影响。如果能够利用好升本机会，顺势而为，顺利实现专业升本，那么不仅这几个专业能够加快发展，也能够发挥辐射效应带动其他专业的发展。同时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，我校因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本科专业的设置，整体办学水平也将大大提升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1" kern="1200" spc="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 b="1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、设置本科的必要性</a:t>
            </a:r>
          </a:p>
        </p:txBody>
      </p:sp>
    </p:spTree>
    <p:extLst>
      <p:ext uri="{BB962C8B-B14F-4D97-AF65-F5344CB8AC3E}">
        <p14:creationId xmlns:p14="http://schemas.microsoft.com/office/powerpoint/2010/main" val="17174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461" y="980728"/>
            <a:ext cx="11449272" cy="45098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kern="12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学校资源</a:t>
            </a:r>
            <a:r>
              <a:rPr lang="zh-CN" altLang="en-US" sz="2800" b="1" kern="12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的优化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endParaRPr lang="en-US" altLang="zh-CN" sz="2800" b="1" kern="1200" spc="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近几年来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我校成功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实现了规模扩张，新专业设置较多，目前招生专业已达</a:t>
            </a:r>
            <a:r>
              <a:rPr lang="en-US" altLang="zh-CN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个。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民办学校没有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办学经费的支持，全靠自收自支，办学条件上与公办学校相比，具有明显的劣势，这就需要有一种扶强抑弱的策略，支持几个优势明显的专业快速发展，不搞均衡主义。当然，对办学时间短但确有市场优势的专业也需要进行扶持。区别对待，扶持重点，有利于实现办学资源整体上的优化配置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kern="1200" spc="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1" kern="1200" spc="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 b="1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、设置本科的必要性</a:t>
            </a:r>
          </a:p>
        </p:txBody>
      </p:sp>
    </p:spTree>
    <p:extLst>
      <p:ext uri="{BB962C8B-B14F-4D97-AF65-F5344CB8AC3E}">
        <p14:creationId xmlns:p14="http://schemas.microsoft.com/office/powerpoint/2010/main" val="41388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168" y="836712"/>
            <a:ext cx="11521280" cy="4509864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800" b="1" kern="12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优势分析</a:t>
            </a:r>
            <a:endParaRPr lang="en-US" altLang="zh-CN" sz="2800" b="1" kern="12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）国家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设置本科的政策出台，为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我校部分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专业升本提供了政策支持，较之整体升本的难度也会降低。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）我校办学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时间长，专业建设积累深厚，为部分专业的升本，达到教育部的本科专业设置条件提供了现实基础。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）我校储备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了一支爱岗敬业、能够吃苦能打硬仗的师资队伍，这是办好本科专业的先决条件。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）我校地处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杭城优越的地理位置，为吸引学生和家长报考本科提供了重要的选择基础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kern="1200" spc="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 b="1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3600" kern="1200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优劣势分析</a:t>
            </a:r>
            <a:endParaRPr lang="zh-CN" altLang="en-US" sz="3600" kern="1200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5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352" y="836712"/>
            <a:ext cx="11824832" cy="5832648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劣势分析</a:t>
            </a:r>
            <a:endParaRPr lang="en-US" altLang="zh-CN" sz="2800" b="1" kern="12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）学校面临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与全省公办高职的竞争，亟待在办学特色和办学条件上加快建设步伐。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）学校实验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实训条件和网络条件与专业发展要求还存在较大差距。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）生源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基础较差，存在着提升教学质量的压力，面临着规模扩张和内涵建设的矛盾冲突。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）师资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队伍质量目前还难以满足设置本科专业的要求，专业领军人物缺乏，骨干教师偏少。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 b="1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3600" kern="1200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优劣势分析</a:t>
            </a:r>
            <a:endParaRPr lang="zh-CN" altLang="en-US" sz="3600" kern="1200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73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168" y="836712"/>
            <a:ext cx="11521280" cy="45098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CN" sz="2800" b="1" kern="1200" spc="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b="1" kern="1200" spc="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学校层面</a:t>
            </a:r>
            <a:endParaRPr lang="en-US" altLang="zh-CN" sz="2800" b="1" kern="1200" spc="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）将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设置本科专业作为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促进学校发展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的重大举措，加强规划部署，调动全员积极性，举全院之力，实现专业升本目标。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）加强学校办学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条件、基础设施的建设，在师资引进、教学设施和待遇留人方面进行更多的投入。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）为</a:t>
            </a:r>
            <a:r>
              <a:rPr lang="zh-CN" altLang="en-US" sz="2800" kern="1200" spc="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升本专业进行专项经费配套，促进升本专业按教育部文件，达到设置本科层次职业教育专业的要求与条件</a:t>
            </a:r>
            <a:r>
              <a:rPr lang="zh-CN" altLang="en-US" sz="2800" kern="1200" spc="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35360" y="30138"/>
            <a:ext cx="109728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600" kern="1200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三、应采取的措施</a:t>
            </a:r>
          </a:p>
        </p:txBody>
      </p:sp>
    </p:spTree>
    <p:extLst>
      <p:ext uri="{BB962C8B-B14F-4D97-AF65-F5344CB8AC3E}">
        <p14:creationId xmlns:p14="http://schemas.microsoft.com/office/powerpoint/2010/main" val="25501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1">
      <a:dk1>
        <a:srgbClr val="000000"/>
      </a:dk1>
      <a:lt1>
        <a:srgbClr val="FFFFFF"/>
      </a:lt1>
      <a:dk2>
        <a:srgbClr val="FA002C"/>
      </a:dk2>
      <a:lt2>
        <a:srgbClr val="808080"/>
      </a:lt2>
      <a:accent1>
        <a:srgbClr val="C0C0C0"/>
      </a:accent1>
      <a:accent2>
        <a:srgbClr val="FA002C"/>
      </a:accent2>
      <a:accent3>
        <a:srgbClr val="FFFFFF"/>
      </a:accent3>
      <a:accent4>
        <a:srgbClr val="000000"/>
      </a:accent4>
      <a:accent5>
        <a:srgbClr val="DCDCDC"/>
      </a:accent5>
      <a:accent6>
        <a:srgbClr val="E30027"/>
      </a:accent6>
      <a:hlink>
        <a:srgbClr val="545CF2"/>
      </a:hlink>
      <a:folHlink>
        <a:srgbClr val="FF9933"/>
      </a:folHlink>
    </a:clrScheme>
    <a:fontScheme name="默认设计模板">
      <a:majorFont>
        <a:latin typeface="楷体_GB2312"/>
        <a:ea typeface="楷体_GB2312"/>
        <a:cs typeface=""/>
      </a:majorFont>
      <a:minorFont>
        <a:latin typeface="楷体_GB2312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30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rebuchet MS" pitchFamily="34" charset="0"/>
            <a:ea typeface="楷体_GB2312" pitchFamily="49" charset="-122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accent2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FA002C"/>
        </a:dk2>
        <a:lt2>
          <a:srgbClr val="808080"/>
        </a:lt2>
        <a:accent1>
          <a:srgbClr val="C0C0C0"/>
        </a:accent1>
        <a:accent2>
          <a:srgbClr val="FA002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3002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FA002C"/>
        </a:dk2>
        <a:lt2>
          <a:srgbClr val="808080"/>
        </a:lt2>
        <a:accent1>
          <a:srgbClr val="C0C0C0"/>
        </a:accent1>
        <a:accent2>
          <a:srgbClr val="FA002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30027"/>
        </a:accent6>
        <a:hlink>
          <a:srgbClr val="4B76FF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000000"/>
        </a:dk1>
        <a:lt1>
          <a:srgbClr val="FFFFFF"/>
        </a:lt1>
        <a:dk2>
          <a:srgbClr val="FA002C"/>
        </a:dk2>
        <a:lt2>
          <a:srgbClr val="808080"/>
        </a:lt2>
        <a:accent1>
          <a:srgbClr val="C0C0C0"/>
        </a:accent1>
        <a:accent2>
          <a:srgbClr val="FA002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30027"/>
        </a:accent6>
        <a:hlink>
          <a:srgbClr val="4BF36B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000000"/>
        </a:dk1>
        <a:lt1>
          <a:srgbClr val="FFFFFF"/>
        </a:lt1>
        <a:dk2>
          <a:srgbClr val="FA002C"/>
        </a:dk2>
        <a:lt2>
          <a:srgbClr val="808080"/>
        </a:lt2>
        <a:accent1>
          <a:srgbClr val="C0C0C0"/>
        </a:accent1>
        <a:accent2>
          <a:srgbClr val="FA002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30027"/>
        </a:accent6>
        <a:hlink>
          <a:srgbClr val="545CF2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18650</TotalTime>
  <Words>2546</Words>
  <Application>Microsoft Office PowerPoint</Application>
  <PresentationFormat>宽屏</PresentationFormat>
  <Paragraphs>118</Paragraphs>
  <Slides>18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黑体</vt:lpstr>
      <vt:lpstr>华文琥珀</vt:lpstr>
      <vt:lpstr>楷体_GB2312</vt:lpstr>
      <vt:lpstr>宋体</vt:lpstr>
      <vt:lpstr>微软雅黑</vt:lpstr>
      <vt:lpstr>Arial</vt:lpstr>
      <vt:lpstr>Trebuchet MS</vt:lpstr>
      <vt:lpstr>Wingdings</vt:lpstr>
      <vt:lpstr>默认设计模板</vt:lpstr>
      <vt:lpstr>剪辑</vt:lpstr>
      <vt:lpstr>设置本科专业讨论</vt:lpstr>
      <vt:lpstr>目录</vt:lpstr>
      <vt:lpstr>暑期干部学习班第三组介绍</vt:lpstr>
      <vt:lpstr>一、设置本科的必要性</vt:lpstr>
      <vt:lpstr>一、设置本科的必要性</vt:lpstr>
      <vt:lpstr>一、设置本科的必要性</vt:lpstr>
      <vt:lpstr>二、优劣势分析</vt:lpstr>
      <vt:lpstr>二、优劣势分析</vt:lpstr>
      <vt:lpstr>三、应采取的措施</vt:lpstr>
      <vt:lpstr>三、应采取的措施</vt:lpstr>
      <vt:lpstr>三、应采取的措施</vt:lpstr>
      <vt:lpstr>三、应采取的措施</vt:lpstr>
      <vt:lpstr>三、应采取的措施</vt:lpstr>
      <vt:lpstr>四、丁金昌教授讲座讨论</vt:lpstr>
      <vt:lpstr>四、丁金昌教授讲座讨论</vt:lpstr>
      <vt:lpstr>四、丁金昌教授讲座讨论</vt:lpstr>
      <vt:lpstr>四、丁金昌教授讲座讨论</vt:lpstr>
      <vt:lpstr>PowerPoint 演示文稿</vt:lpstr>
    </vt:vector>
  </TitlesOfParts>
  <Company>jujumao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zkh</cp:lastModifiedBy>
  <cp:revision>1735</cp:revision>
  <dcterms:created xsi:type="dcterms:W3CDTF">2006-03-15T12:17:28Z</dcterms:created>
  <dcterms:modified xsi:type="dcterms:W3CDTF">2021-09-02T13:27:24Z</dcterms:modified>
</cp:coreProperties>
</file>