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60" r:id="rId3"/>
    <p:sldId id="420" r:id="rId4"/>
    <p:sldId id="562" r:id="rId5"/>
    <p:sldId id="563" r:id="rId6"/>
    <p:sldId id="574" r:id="rId7"/>
    <p:sldId id="575" r:id="rId8"/>
    <p:sldId id="576" r:id="rId9"/>
    <p:sldId id="577" r:id="rId10"/>
    <p:sldId id="578" r:id="rId11"/>
    <p:sldId id="567" r:id="rId12"/>
    <p:sldId id="579" r:id="rId13"/>
    <p:sldId id="580" r:id="rId14"/>
    <p:sldId id="566" r:id="rId15"/>
    <p:sldId id="384" r:id="rId16"/>
  </p:sldIdLst>
  <p:sldSz cx="9144000" cy="6858000" type="screen4x3"/>
  <p:notesSz cx="6858000" cy="9144000"/>
  <p:custShowLst>
    <p:custShow name="自定义放映 1" id="0">
      <p:sldLst/>
    </p:custShow>
  </p:custShow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FFCC99"/>
    <a:srgbClr val="3366FF"/>
    <a:srgbClr val="EAEAEA"/>
    <a:srgbClr val="C0C0C0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14" y="-144"/>
      </p:cViewPr>
      <p:guideLst>
        <p:guide orient="horz" pos="2360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x-none" sz="120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en-US" altLang="x-none" sz="1200" dirty="0"/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Line 10"/>
          <p:cNvSpPr/>
          <p:nvPr userDrawn="1"/>
        </p:nvSpPr>
        <p:spPr>
          <a:xfrm>
            <a:off x="0" y="549275"/>
            <a:ext cx="9144000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28" name="Picture 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11863" y="115888"/>
            <a:ext cx="3132137" cy="4048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/>
          <p:nvPr>
            <p:ph type="title"/>
          </p:nvPr>
        </p:nvSpPr>
        <p:spPr>
          <a:noFill/>
          <a:ln>
            <a:noFill/>
          </a:ln>
        </p:spPr>
        <p:txBody>
          <a:bodyPr anchor="ctr"/>
          <a:p>
            <a:endParaRPr lang="zh-CN" altLang="en-US" dirty="0"/>
          </a:p>
        </p:txBody>
      </p:sp>
      <p:pic>
        <p:nvPicPr>
          <p:cNvPr id="3075" name="内容占位符 3074" descr="片头图片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20637"/>
            <a:ext cx="9144000" cy="68056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76" name="对象 3075"/>
          <p:cNvGraphicFramePr/>
          <p:nvPr/>
        </p:nvGraphicFramePr>
        <p:xfrm>
          <a:off x="-6350" y="4221480"/>
          <a:ext cx="9150350" cy="207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9734550" imgH="2809875" progId="PBrush">
                  <p:embed/>
                </p:oleObj>
              </mc:Choice>
              <mc:Fallback>
                <p:oleObj name="" r:id="rId2" imgW="9734550" imgH="2809875" progId="PBrush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350" y="4221480"/>
                        <a:ext cx="9150350" cy="20726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文本框 3076"/>
          <p:cNvSpPr txBox="1"/>
          <p:nvPr/>
        </p:nvSpPr>
        <p:spPr>
          <a:xfrm>
            <a:off x="107315" y="1052830"/>
            <a:ext cx="9144000" cy="1306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ctr">
              <a:spcBef>
                <a:spcPts val="2400"/>
              </a:spcBef>
              <a:spcAft>
                <a:spcPts val="1800"/>
              </a:spcAft>
            </a:pPr>
            <a:r>
              <a:rPr lang="zh-CN" altLang="en-US" sz="40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产教深度融合建设探析</a:t>
            </a:r>
            <a:endParaRPr lang="zh-CN" altLang="en-US" sz="4000" b="1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ctr">
              <a:spcBef>
                <a:spcPts val="0"/>
              </a:spcBef>
              <a:spcAft>
                <a:spcPts val="1800"/>
              </a:spcAft>
            </a:pPr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2021年暑期干部培训班第二组学习汇报</a:t>
            </a:r>
            <a:endParaRPr lang="en-US" altLang="zh-CN" sz="2400" b="1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315" y="2898775"/>
            <a:ext cx="878141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spcBef>
                <a:spcPts val="1800"/>
              </a:spcBef>
            </a:pPr>
            <a:r>
              <a:rPr lang="en-US" altLang="zh-CN" sz="2400">
                <a:latin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组</a:t>
            </a:r>
            <a:r>
              <a:rPr lang="en-US" altLang="zh-CN" sz="2400">
                <a:latin typeface="宋体" panose="02010600030101010101" pitchFamily="2" charset="-122"/>
                <a:cs typeface="+mn-ea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员：</a:t>
            </a:r>
            <a:r>
              <a:rPr lang="en-US" altLang="zh-CN" sz="2400">
                <a:latin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杜宝山、吴有恩、张崇利、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陈元、方正华、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陈雪茹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cs typeface="+mn-ea"/>
            </a:endParaRPr>
          </a:p>
          <a:p>
            <a:pPr lvl="0" algn="l">
              <a:spcBef>
                <a:spcPts val="1800"/>
              </a:spcBef>
            </a:pPr>
            <a:r>
              <a:rPr lang="en-US" altLang="zh-CN" sz="2400">
                <a:latin typeface="宋体" panose="02010600030101010101" pitchFamily="2" charset="-122"/>
                <a:cs typeface="+mn-ea"/>
                <a:sym typeface="+mn-ea"/>
              </a:rPr>
              <a:t>            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李庆海</a:t>
            </a:r>
            <a:r>
              <a:rPr lang="zh-CN" sz="2400">
                <a:latin typeface="宋体" panose="02010600030101010101" pitchFamily="2" charset="-122"/>
                <a:cs typeface="+mn-ea"/>
                <a:sym typeface="+mn-ea"/>
              </a:rPr>
              <a:t>、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梅灿华、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叶智英、张晓燕、葛玲妹、</a:t>
            </a:r>
            <a:r>
              <a:rPr lang="zh-CN" altLang="en-US" sz="2400">
                <a:latin typeface="宋体" panose="02010600030101010101" pitchFamily="2" charset="-122"/>
                <a:cs typeface="+mn-ea"/>
                <a:sym typeface="+mn-ea"/>
              </a:rPr>
              <a:t>徐静</a:t>
            </a:r>
            <a:r>
              <a:rPr lang="zh-CN" altLang="en-US">
                <a:latin typeface="宋体" panose="02010600030101010101" pitchFamily="2" charset="-122"/>
                <a:cs typeface="+mn-ea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" name="直接连接符 18"/>
          <p:cNvCxnSpPr/>
          <p:nvPr/>
        </p:nvCxnSpPr>
        <p:spPr>
          <a:xfrm rot="5400000">
            <a:off x="7444740" y="1924685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2360930" y="1852295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4902835" y="1780540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02080" y="1196975"/>
            <a:ext cx="7452360" cy="504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大力推进教师进企业挂职锻炼，建立制度，推进产教深度融合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11955" y="2003425"/>
            <a:ext cx="1963420" cy="948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结合企业实践，编写新形态教材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03350" y="2003425"/>
            <a:ext cx="2478405" cy="949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真实项目进课堂，</a:t>
            </a:r>
            <a:endParaRPr lang="zh-CN" altLang="en-US"/>
          </a:p>
          <a:p>
            <a:pPr algn="ctr"/>
            <a:r>
              <a:rPr lang="zh-CN" altLang="en-US"/>
              <a:t>提升教学质量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15735" y="2003425"/>
            <a:ext cx="2343150" cy="948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根据企业需求，</a:t>
            </a:r>
            <a:endParaRPr lang="zh-CN" altLang="en-US"/>
          </a:p>
          <a:p>
            <a:pPr algn="ctr"/>
            <a:r>
              <a:rPr lang="zh-CN" altLang="en-US"/>
              <a:t>开展校企项目合作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605" y="1196340"/>
            <a:ext cx="539750" cy="1755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走出去</a:t>
            </a:r>
            <a:endParaRPr lang="zh-CN" altLang="en-US" b="1"/>
          </a:p>
        </p:txBody>
      </p:sp>
      <p:sp>
        <p:nvSpPr>
          <p:cNvPr id="7" name="矩形 6"/>
          <p:cNvSpPr/>
          <p:nvPr/>
        </p:nvSpPr>
        <p:spPr>
          <a:xfrm>
            <a:off x="395605" y="3860800"/>
            <a:ext cx="539750" cy="1936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引进来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1406525" y="3860800"/>
            <a:ext cx="7549515" cy="504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引入企业工匠，成立大师工作室，推进技术服务、横向项目（到账）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2080" y="4580890"/>
            <a:ext cx="7553960" cy="504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引进企业先进技术，共建实训实践基地，开展社会培训、职工培训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02080" y="5300980"/>
            <a:ext cx="7553960" cy="504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引进企业职工技能标准，共建职业技能考核体系，开展技能鉴定</a:t>
            </a:r>
            <a:endParaRPr lang="zh-CN" altLang="en-US"/>
          </a:p>
        </p:txBody>
      </p:sp>
      <p:cxnSp>
        <p:nvCxnSpPr>
          <p:cNvPr id="12" name="直接连接符 11"/>
          <p:cNvCxnSpPr>
            <a:endCxn id="2" idx="1"/>
          </p:cNvCxnSpPr>
          <p:nvPr/>
        </p:nvCxnSpPr>
        <p:spPr>
          <a:xfrm>
            <a:off x="950595" y="1444625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35355" y="4110990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5355" y="4796790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42975" y="5516880"/>
            <a:ext cx="45148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35560" y="4445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四、建设思路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067810" y="1557020"/>
            <a:ext cx="4009390" cy="50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教师挂职锻炼管理方案及相关制度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40505" y="2277110"/>
            <a:ext cx="4064635" cy="50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横向项目及项目资金管理制度</a:t>
            </a:r>
            <a:endParaRPr lang="zh-CN" altLang="en-US"/>
          </a:p>
        </p:txBody>
      </p:sp>
      <p:sp>
        <p:nvSpPr>
          <p:cNvPr id="9" name="Rectangle 4"/>
          <p:cNvSpPr/>
          <p:nvPr/>
        </p:nvSpPr>
        <p:spPr>
          <a:xfrm>
            <a:off x="35560" y="44450"/>
            <a:ext cx="348742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五、拟采取的主要措施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9870" y="2997200"/>
            <a:ext cx="4065270" cy="50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社会培训、职工培训管理方案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40505" y="3717290"/>
            <a:ext cx="4126230" cy="50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职业技能考核体系认定标准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039870" y="4437380"/>
            <a:ext cx="4126230" cy="50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校企共建实践基地管理办法</a:t>
            </a: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83260" y="2385060"/>
            <a:ext cx="229806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制度</a:t>
            </a: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3260" y="3395980"/>
            <a:ext cx="229806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激励机制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1675" y="4384040"/>
            <a:ext cx="229806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管理办法</a:t>
            </a:r>
            <a:endParaRPr lang="zh-CN" altLang="en-US"/>
          </a:p>
        </p:txBody>
      </p:sp>
      <p:sp>
        <p:nvSpPr>
          <p:cNvPr id="24" name="加号 23"/>
          <p:cNvSpPr/>
          <p:nvPr/>
        </p:nvSpPr>
        <p:spPr>
          <a:xfrm>
            <a:off x="1619250" y="2961005"/>
            <a:ext cx="407670" cy="34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加号 24"/>
          <p:cNvSpPr/>
          <p:nvPr/>
        </p:nvSpPr>
        <p:spPr>
          <a:xfrm>
            <a:off x="1647190" y="3969385"/>
            <a:ext cx="407670" cy="34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67360" y="764540"/>
            <a:ext cx="6300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（一）</a:t>
            </a:r>
            <a:r>
              <a:rPr lang="zh-CN" altLang="en-US" sz="2400" b="1">
                <a:solidFill>
                  <a:srgbClr val="C00000"/>
                </a:solidFill>
              </a:rPr>
              <a:t>制定产教深度融合相关制度</a:t>
            </a:r>
            <a:r>
              <a:rPr lang="zh-CN" sz="2400" b="1">
                <a:solidFill>
                  <a:srgbClr val="C00000"/>
                </a:solidFill>
              </a:rPr>
              <a:t>及管理办法</a:t>
            </a:r>
            <a:endParaRPr lang="zh-CN" sz="2400" b="1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40505" y="5119370"/>
            <a:ext cx="4126230" cy="50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…………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467360" y="2096770"/>
            <a:ext cx="273621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80155" y="1340485"/>
            <a:ext cx="4682490" cy="46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539750" y="1700530"/>
            <a:ext cx="8281035" cy="7200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4"/>
          <p:cNvSpPr/>
          <p:nvPr/>
        </p:nvSpPr>
        <p:spPr>
          <a:xfrm>
            <a:off x="35560" y="44450"/>
            <a:ext cx="348742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五、拟采取的主要措施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5605" y="836930"/>
            <a:ext cx="8135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（二）</a:t>
            </a:r>
            <a:r>
              <a:rPr lang="zh-CN" altLang="en-US" sz="2400" b="1">
                <a:solidFill>
                  <a:srgbClr val="C00000"/>
                </a:solidFill>
              </a:rPr>
              <a:t>创新产教融合模式，建立</a:t>
            </a:r>
            <a:r>
              <a:rPr lang="en-US" altLang="zh-CN" sz="2400" b="1">
                <a:solidFill>
                  <a:srgbClr val="C00000"/>
                </a:solidFill>
              </a:rPr>
              <a:t>“</a:t>
            </a:r>
            <a:r>
              <a:rPr lang="zh-CN" altLang="en-US" sz="2400" b="1">
                <a:solidFill>
                  <a:srgbClr val="C00000"/>
                </a:solidFill>
              </a:rPr>
              <a:t>一企一策</a:t>
            </a:r>
            <a:r>
              <a:rPr lang="en-US" altLang="zh-CN" sz="2400" b="1">
                <a:solidFill>
                  <a:srgbClr val="C00000"/>
                </a:solidFill>
              </a:rPr>
              <a:t>”</a:t>
            </a:r>
            <a:r>
              <a:rPr lang="zh-CN" altLang="en-US" sz="2400" b="1">
                <a:solidFill>
                  <a:srgbClr val="C00000"/>
                </a:solidFill>
              </a:rPr>
              <a:t>的灵活管理机制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160" y="191706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搭建校企合作平台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20110" y="191706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横向项目管理平台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68035" y="1917065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社会服务、技能培训平台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9115" y="2997200"/>
            <a:ext cx="8281035" cy="8978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/>
              <a:t>按企业规模：央、国企（龙头）企业管理机制、</a:t>
            </a:r>
            <a:r>
              <a:rPr lang="zh-CN" altLang="en-US"/>
              <a:t>中小微企业管理机制</a:t>
            </a:r>
            <a:endParaRPr lang="zh-CN" altLang="en-US"/>
          </a:p>
          <a:p>
            <a:pPr algn="l"/>
            <a:r>
              <a:rPr lang="zh-CN" altLang="en-US"/>
              <a:t>按合作深度：校企共建实训室、共建课程、共享师资、招聘实习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" name="TextBox 183"/>
          <p:cNvSpPr txBox="1"/>
          <p:nvPr/>
        </p:nvSpPr>
        <p:spPr>
          <a:xfrm>
            <a:off x="158115" y="2970530"/>
            <a:ext cx="262001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l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2.</a:t>
            </a:r>
            <a:r>
              <a:rPr lang="zh-CN" altLang="en-US" b="1" dirty="0">
                <a:sym typeface="+mn-ea"/>
              </a:rPr>
              <a:t>积极申报省级国家级产教融合示范基地，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强化校企协同育人项目</a:t>
            </a:r>
            <a:r>
              <a:rPr lang="zh-CN" altLang="en-US" b="1" dirty="0">
                <a:sym typeface="+mn-ea"/>
              </a:rPr>
              <a:t>。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0965" y="5508625"/>
            <a:ext cx="289306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4.</a:t>
            </a:r>
            <a:r>
              <a:rPr lang="zh-CN" altLang="en-US" b="1" dirty="0">
                <a:sym typeface="+mn-ea"/>
              </a:rPr>
              <a:t>兴办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特色产业学院</a:t>
            </a:r>
            <a:r>
              <a:rPr lang="zh-CN" altLang="en-US" b="1" dirty="0">
                <a:sym typeface="+mn-ea"/>
              </a:rPr>
              <a:t>，推进校企深度合作（龙盛、海博、跨境）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，推广、技能大师工作室</a:t>
            </a:r>
            <a:r>
              <a:rPr lang="zh-CN" altLang="en-US" b="1" dirty="0">
                <a:sym typeface="+mn-ea"/>
              </a:rPr>
              <a:t>等特色项目。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95580" y="1134745"/>
            <a:ext cx="2747645" cy="1538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l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1.</a:t>
            </a:r>
            <a:r>
              <a:rPr lang="zh-CN" altLang="en-US" b="1" dirty="0">
                <a:sym typeface="+mn-ea"/>
              </a:rPr>
              <a:t>立足本区域，建立高质量的校外实训基地，产教融合示范基地，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积极推进各类示范实训基地评选</a:t>
            </a:r>
            <a:r>
              <a:rPr lang="zh-CN" altLang="en-US" b="1" dirty="0">
                <a:sym typeface="+mn-ea"/>
              </a:rPr>
              <a:t>，加大建设力度。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281420" y="1045210"/>
            <a:ext cx="2849880" cy="1538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l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5.建立由政府、</a:t>
            </a:r>
            <a:r>
              <a:rPr lang="zh-CN" altLang="en-US" b="1" dirty="0">
                <a:sym typeface="+mn-ea"/>
              </a:rPr>
              <a:t>协会、企业</a:t>
            </a:r>
            <a:r>
              <a:rPr lang="en-US" altLang="zh-CN" b="1" dirty="0">
                <a:sym typeface="+mn-ea"/>
              </a:rPr>
              <a:t>共同参与的校企合作</a:t>
            </a:r>
            <a:r>
              <a:rPr lang="zh-CN" altLang="en-US" b="1" dirty="0">
                <a:sym typeface="+mn-ea"/>
              </a:rPr>
              <a:t>协同</a:t>
            </a:r>
            <a:r>
              <a:rPr lang="en-US" altLang="zh-CN" b="1" dirty="0">
                <a:sym typeface="+mn-ea"/>
              </a:rPr>
              <a:t>平台，</a:t>
            </a:r>
            <a:r>
              <a:rPr lang="en-US" altLang="zh-CN" b="1" dirty="0">
                <a:solidFill>
                  <a:srgbClr val="0070C0"/>
                </a:solidFill>
                <a:sym typeface="+mn-ea"/>
              </a:rPr>
              <a:t>提供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更全面的</a:t>
            </a:r>
            <a:r>
              <a:rPr lang="zh-CN" b="1" dirty="0">
                <a:solidFill>
                  <a:srgbClr val="0070C0"/>
                </a:solidFill>
                <a:sym typeface="+mn-ea"/>
              </a:rPr>
              <a:t>技术服务、技术咨询、社会服务等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zh-CN" alt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Group 73"/>
          <p:cNvGrpSpPr/>
          <p:nvPr/>
        </p:nvGrpSpPr>
        <p:grpSpPr>
          <a:xfrm>
            <a:off x="3076575" y="2088515"/>
            <a:ext cx="922020" cy="5334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5198745" y="2048510"/>
            <a:ext cx="1045210" cy="573405"/>
            <a:chOff x="2901397" y="1460250"/>
            <a:chExt cx="930338" cy="220268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3037205" y="5217795"/>
            <a:ext cx="975360" cy="639445"/>
            <a:chOff x="2901397" y="1460250"/>
            <a:chExt cx="930338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5129530" y="5298440"/>
            <a:ext cx="1014095" cy="551815"/>
            <a:chOff x="2901397" y="1460250"/>
            <a:chExt cx="930338" cy="220268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2788431" y="3460980"/>
            <a:ext cx="46062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942826" y="3469984"/>
            <a:ext cx="46062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96215" y="4067810"/>
            <a:ext cx="232219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b="1" dirty="0">
                <a:sym typeface="+mn-ea"/>
              </a:rPr>
              <a:t>3.</a:t>
            </a:r>
            <a:r>
              <a:rPr lang="zh-CN" altLang="en-US" b="1" dirty="0">
                <a:sym typeface="+mn-ea"/>
              </a:rPr>
              <a:t>校企合作开展人才培养模式的探索、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现代学徒制、订单班、1+X证书试点工作</a:t>
            </a:r>
            <a:r>
              <a:rPr lang="zh-CN" altLang="en-US" b="1" dirty="0">
                <a:sym typeface="+mn-ea"/>
              </a:rPr>
              <a:t>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644775" y="4788535"/>
            <a:ext cx="863600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933822" y="4683071"/>
            <a:ext cx="46062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Freeform 7"/>
          <p:cNvSpPr/>
          <p:nvPr/>
        </p:nvSpPr>
        <p:spPr bwMode="auto">
          <a:xfrm>
            <a:off x="4622801" y="2564487"/>
            <a:ext cx="987425" cy="957263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Freeform 9"/>
          <p:cNvSpPr/>
          <p:nvPr/>
        </p:nvSpPr>
        <p:spPr bwMode="auto">
          <a:xfrm>
            <a:off x="3635376" y="2564487"/>
            <a:ext cx="1098550" cy="957263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Freeform 10"/>
          <p:cNvSpPr/>
          <p:nvPr/>
        </p:nvSpPr>
        <p:spPr bwMode="auto">
          <a:xfrm>
            <a:off x="3224213" y="2970887"/>
            <a:ext cx="958850" cy="9874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68" name="Freeform 11"/>
          <p:cNvSpPr/>
          <p:nvPr/>
        </p:nvSpPr>
        <p:spPr bwMode="auto">
          <a:xfrm>
            <a:off x="3225801" y="3844012"/>
            <a:ext cx="958850" cy="1100138"/>
          </a:xfrm>
          <a:custGeom>
            <a:avLst/>
            <a:gdLst/>
            <a:ahLst/>
            <a:cxnLst>
              <a:cxn ang="0">
                <a:pos x="114" y="308"/>
              </a:cxn>
              <a:cxn ang="0">
                <a:pos x="268" y="155"/>
              </a:cxn>
              <a:cxn ang="0">
                <a:pos x="217" y="32"/>
              </a:cxn>
              <a:cxn ang="0">
                <a:pos x="134" y="32"/>
              </a:cxn>
              <a:cxn ang="0">
                <a:pos x="100" y="0"/>
              </a:cxn>
              <a:cxn ang="0">
                <a:pos x="67" y="32"/>
              </a:cxn>
              <a:cxn ang="0">
                <a:pos x="0" y="32"/>
              </a:cxn>
              <a:cxn ang="0">
                <a:pos x="114" y="308"/>
              </a:cxn>
            </a:cxnLst>
            <a:rect l="0" t="0" r="r" b="b"/>
            <a:pathLst>
              <a:path w="268" h="308">
                <a:moveTo>
                  <a:pt x="114" y="308"/>
                </a:moveTo>
                <a:cubicBezTo>
                  <a:pt x="268" y="155"/>
                  <a:pt x="268" y="155"/>
                  <a:pt x="268" y="155"/>
                </a:cubicBezTo>
                <a:cubicBezTo>
                  <a:pt x="237" y="123"/>
                  <a:pt x="217" y="80"/>
                  <a:pt x="217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00" y="0"/>
                  <a:pt x="100" y="0"/>
                  <a:pt x="100" y="0"/>
                </a:cubicBezTo>
                <a:cubicBezTo>
                  <a:pt x="67" y="32"/>
                  <a:pt x="67" y="32"/>
                  <a:pt x="6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0"/>
                  <a:pt x="44" y="237"/>
                  <a:pt x="114" y="308"/>
                </a:cubicBez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69" name="Freeform 12"/>
          <p:cNvSpPr/>
          <p:nvPr/>
        </p:nvSpPr>
        <p:spPr bwMode="auto">
          <a:xfrm>
            <a:off x="3635376" y="4398050"/>
            <a:ext cx="987425" cy="954088"/>
          </a:xfrm>
          <a:custGeom>
            <a:avLst/>
            <a:gdLst/>
            <a:ahLst/>
            <a:cxnLst>
              <a:cxn ang="0">
                <a:pos x="276" y="267"/>
              </a:cxn>
              <a:cxn ang="0">
                <a:pos x="276" y="50"/>
              </a:cxn>
              <a:cxn ang="0">
                <a:pos x="153" y="0"/>
              </a:cxn>
              <a:cxn ang="0">
                <a:pos x="94" y="58"/>
              </a:cxn>
              <a:cxn ang="0">
                <a:pos x="48" y="60"/>
              </a:cxn>
              <a:cxn ang="0">
                <a:pos x="47" y="105"/>
              </a:cxn>
              <a:cxn ang="0">
                <a:pos x="0" y="153"/>
              </a:cxn>
              <a:cxn ang="0">
                <a:pos x="276" y="267"/>
              </a:cxn>
            </a:cxnLst>
            <a:rect l="0" t="0" r="r" b="b"/>
            <a:pathLst>
              <a:path w="276" h="267">
                <a:moveTo>
                  <a:pt x="276" y="267"/>
                </a:moveTo>
                <a:cubicBezTo>
                  <a:pt x="276" y="50"/>
                  <a:pt x="276" y="50"/>
                  <a:pt x="276" y="50"/>
                </a:cubicBezTo>
                <a:cubicBezTo>
                  <a:pt x="231" y="50"/>
                  <a:pt x="187" y="33"/>
                  <a:pt x="153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48" y="60"/>
                  <a:pt x="48" y="60"/>
                  <a:pt x="48" y="60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0" y="153"/>
                  <a:pt x="0" y="153"/>
                  <a:pt x="0" y="153"/>
                </a:cubicBezTo>
                <a:cubicBezTo>
                  <a:pt x="76" y="229"/>
                  <a:pt x="176" y="267"/>
                  <a:pt x="276" y="267"/>
                </a:cubicBez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Freeform 13"/>
          <p:cNvSpPr/>
          <p:nvPr/>
        </p:nvSpPr>
        <p:spPr bwMode="auto">
          <a:xfrm>
            <a:off x="4508501" y="4398050"/>
            <a:ext cx="1101725" cy="954088"/>
          </a:xfrm>
          <a:custGeom>
            <a:avLst/>
            <a:gdLst/>
            <a:ahLst/>
            <a:cxnLst>
              <a:cxn ang="0">
                <a:pos x="308" y="153"/>
              </a:cxn>
              <a:cxn ang="0">
                <a:pos x="154" y="0"/>
              </a:cxn>
              <a:cxn ang="0">
                <a:pos x="32" y="50"/>
              </a:cxn>
              <a:cxn ang="0">
                <a:pos x="32" y="133"/>
              </a:cxn>
              <a:cxn ang="0">
                <a:pos x="0" y="168"/>
              </a:cxn>
              <a:cxn ang="0">
                <a:pos x="32" y="200"/>
              </a:cxn>
              <a:cxn ang="0">
                <a:pos x="32" y="267"/>
              </a:cxn>
              <a:cxn ang="0">
                <a:pos x="308" y="153"/>
              </a:cxn>
            </a:cxnLst>
            <a:rect l="0" t="0" r="r" b="b"/>
            <a:pathLst>
              <a:path w="308" h="267">
                <a:moveTo>
                  <a:pt x="308" y="153"/>
                </a:moveTo>
                <a:cubicBezTo>
                  <a:pt x="154" y="0"/>
                  <a:pt x="154" y="0"/>
                  <a:pt x="154" y="0"/>
                </a:cubicBezTo>
                <a:cubicBezTo>
                  <a:pt x="123" y="31"/>
                  <a:pt x="80" y="50"/>
                  <a:pt x="32" y="5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0" y="168"/>
                  <a:pt x="0" y="168"/>
                  <a:pt x="0" y="168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140" y="267"/>
                  <a:pt x="237" y="224"/>
                  <a:pt x="308" y="15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Freeform 14"/>
          <p:cNvSpPr/>
          <p:nvPr/>
        </p:nvSpPr>
        <p:spPr bwMode="auto">
          <a:xfrm>
            <a:off x="5059363" y="3958312"/>
            <a:ext cx="958850" cy="985838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74" name="Freeform 15"/>
          <p:cNvSpPr/>
          <p:nvPr/>
        </p:nvSpPr>
        <p:spPr bwMode="auto">
          <a:xfrm>
            <a:off x="5059363" y="2970887"/>
            <a:ext cx="958850" cy="1101725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04" name="Freeform 16"/>
          <p:cNvSpPr/>
          <p:nvPr/>
        </p:nvSpPr>
        <p:spPr bwMode="auto">
          <a:xfrm>
            <a:off x="5270501" y="3139162"/>
            <a:ext cx="168275" cy="168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4077148" y="2862051"/>
            <a:ext cx="360131" cy="35491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47" name="Oval 63"/>
          <p:cNvSpPr>
            <a:spLocks noChangeArrowheads="1"/>
          </p:cNvSpPr>
          <p:nvPr/>
        </p:nvSpPr>
        <p:spPr bwMode="auto">
          <a:xfrm>
            <a:off x="4113530" y="3460750"/>
            <a:ext cx="1006475" cy="100457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103" name="Freeform 122"/>
          <p:cNvSpPr>
            <a:spLocks noEditPoints="1"/>
          </p:cNvSpPr>
          <p:nvPr/>
        </p:nvSpPr>
        <p:spPr bwMode="auto">
          <a:xfrm>
            <a:off x="4036483" y="4753302"/>
            <a:ext cx="381746" cy="299598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05" name="Freeform 245"/>
          <p:cNvSpPr/>
          <p:nvPr/>
        </p:nvSpPr>
        <p:spPr bwMode="auto">
          <a:xfrm>
            <a:off x="4776404" y="4713708"/>
            <a:ext cx="345542" cy="34554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06" name="Freeform 187"/>
          <p:cNvSpPr>
            <a:spLocks noEditPoints="1"/>
          </p:cNvSpPr>
          <p:nvPr/>
        </p:nvSpPr>
        <p:spPr bwMode="auto">
          <a:xfrm>
            <a:off x="5348952" y="4274891"/>
            <a:ext cx="350319" cy="22639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07" name="Freeform 196"/>
          <p:cNvSpPr/>
          <p:nvPr/>
        </p:nvSpPr>
        <p:spPr bwMode="auto">
          <a:xfrm>
            <a:off x="5410596" y="3428888"/>
            <a:ext cx="226984" cy="40618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08" name="Freeform 40"/>
          <p:cNvSpPr>
            <a:spLocks noEditPoints="1"/>
          </p:cNvSpPr>
          <p:nvPr/>
        </p:nvSpPr>
        <p:spPr bwMode="auto">
          <a:xfrm>
            <a:off x="3532702" y="3378584"/>
            <a:ext cx="366740" cy="369437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3562035" y="4159035"/>
            <a:ext cx="299081" cy="299081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10" name="Freeform 54"/>
          <p:cNvSpPr>
            <a:spLocks noEditPoints="1"/>
          </p:cNvSpPr>
          <p:nvPr/>
        </p:nvSpPr>
        <p:spPr bwMode="auto">
          <a:xfrm>
            <a:off x="4851028" y="2901771"/>
            <a:ext cx="375574" cy="278487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/>
          </a:p>
        </p:txBody>
      </p:sp>
      <p:sp>
        <p:nvSpPr>
          <p:cNvPr id="11" name="TextBox 186"/>
          <p:cNvSpPr txBox="1"/>
          <p:nvPr/>
        </p:nvSpPr>
        <p:spPr>
          <a:xfrm>
            <a:off x="6461125" y="4398010"/>
            <a:ext cx="248856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7</a:t>
            </a:r>
            <a:r>
              <a:rPr lang="zh-CN" altLang="en-US" b="1" dirty="0">
                <a:sym typeface="+mn-ea"/>
              </a:rPr>
              <a:t>.制定具体措施，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继续推进“双百”</a:t>
            </a:r>
            <a:r>
              <a:rPr lang="zh-CN" altLang="en-US" b="1" dirty="0">
                <a:sym typeface="+mn-ea"/>
              </a:rPr>
              <a:t>活动，产教融合落到实处。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86"/>
          <p:cNvSpPr txBox="1"/>
          <p:nvPr/>
        </p:nvSpPr>
        <p:spPr>
          <a:xfrm>
            <a:off x="6388735" y="5724525"/>
            <a:ext cx="269938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8</a:t>
            </a:r>
            <a:r>
              <a:rPr lang="zh-CN" altLang="en-US" b="1" dirty="0">
                <a:sym typeface="+mn-ea"/>
              </a:rPr>
              <a:t>.开展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校企特色活动</a:t>
            </a:r>
            <a:r>
              <a:rPr lang="zh-CN" altLang="en-US" b="1" dirty="0">
                <a:sym typeface="+mn-ea"/>
              </a:rPr>
              <a:t>，增进校企沟通协调联络，促进校企深度合作</a:t>
            </a:r>
            <a:r>
              <a:rPr lang="zh-CN" altLang="en-US" b="1" dirty="0">
                <a:sym typeface="+mn-ea"/>
              </a:rPr>
              <a:t>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86"/>
          <p:cNvSpPr txBox="1"/>
          <p:nvPr/>
        </p:nvSpPr>
        <p:spPr>
          <a:xfrm>
            <a:off x="6424295" y="2928620"/>
            <a:ext cx="269938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defTabSz="914400">
              <a:spcBef>
                <a:spcPct val="20000"/>
              </a:spcBef>
              <a:defRPr/>
            </a:pPr>
            <a:r>
              <a:rPr lang="en-US" altLang="zh-CN" b="1" dirty="0">
                <a:sym typeface="+mn-ea"/>
              </a:rPr>
              <a:t>6.</a:t>
            </a:r>
            <a:r>
              <a:rPr lang="zh-CN" altLang="en-US" b="1" dirty="0">
                <a:sym typeface="+mn-ea"/>
              </a:rPr>
              <a:t>加强校企技术交流，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共同制定行业、企业标准、共同编写教材</a:t>
            </a:r>
            <a:r>
              <a:rPr lang="zh-CN" altLang="en-US" b="1" dirty="0">
                <a:sym typeface="+mn-ea"/>
              </a:rPr>
              <a:t>等，推进合作纵深发展。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49" name="Rectangle 4"/>
          <p:cNvSpPr/>
          <p:nvPr/>
        </p:nvSpPr>
        <p:spPr>
          <a:xfrm>
            <a:off x="0" y="73660"/>
            <a:ext cx="348742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五、拟采取的主要措施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0" y="635000"/>
            <a:ext cx="7476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（三）继续落实各项已建项目，加大推进广度和深度</a:t>
            </a:r>
            <a:r>
              <a:rPr lang="zh-CN" altLang="en-US"/>
              <a:t>。</a:t>
            </a:r>
            <a:endParaRPr 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1" grpId="0" bldLvl="0" animBg="1"/>
      <p:bldP spid="72" grpId="0" bldLvl="0" animBg="1"/>
      <p:bldP spid="74" grpId="0" bldLvl="0" animBg="1"/>
      <p:bldP spid="104" grpId="0" bldLvl="0" animBg="1"/>
      <p:bldP spid="75" grpId="0" bldLvl="0" animBg="1"/>
      <p:bldP spid="103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90" grpId="0"/>
      <p:bldP spid="184" grpId="0"/>
      <p:bldP spid="82" grpId="0"/>
      <p:bldP spid="193" grpId="0"/>
      <p:bldP spid="187" grpId="0"/>
      <p:bldP spid="11" grpId="0"/>
      <p:bldP spid="12" grpId="0"/>
      <p:bldP spid="14" grpId="0"/>
      <p:bldP spid="190" grpId="1"/>
      <p:bldP spid="184" grpId="1"/>
      <p:bldP spid="82" grpId="1"/>
      <p:bldP spid="193" grpId="1"/>
      <p:bldP spid="187" grpId="1"/>
      <p:bldP spid="11" grpId="1"/>
      <p:bldP spid="12" grpId="1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5"/>
          <p:cNvSpPr txBox="1"/>
          <p:nvPr/>
        </p:nvSpPr>
        <p:spPr>
          <a:xfrm>
            <a:off x="1403350" y="1125538"/>
            <a:ext cx="6410325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请领导批评指正！</a:t>
            </a:r>
            <a:endParaRPr lang="zh-CN" altLang="en-US" sz="6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2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57563"/>
            <a:ext cx="9144000" cy="286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95" name="Rectangle 334"/>
          <p:cNvSpPr/>
          <p:nvPr/>
        </p:nvSpPr>
        <p:spPr>
          <a:xfrm>
            <a:off x="-317" y="63183"/>
            <a:ext cx="230505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一、主要议题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7450" y="713740"/>
            <a:ext cx="7778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Calibri" panose="020F0502020204030204" charset="0"/>
                <a:sym typeface="+mn-ea"/>
              </a:rPr>
              <a:t>总结</a:t>
            </a:r>
            <a:r>
              <a:rPr lang="zh-CN" sz="2800" b="1">
                <a:latin typeface="Calibri" panose="020F0502020204030204" charset="0"/>
                <a:sym typeface="+mn-ea"/>
              </a:rPr>
              <a:t>产教融合、校企合作取得的主要成就</a:t>
            </a:r>
            <a:endParaRPr lang="en-US" sz="2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 129"/>
          <p:cNvGrpSpPr/>
          <p:nvPr/>
        </p:nvGrpSpPr>
        <p:grpSpPr>
          <a:xfrm>
            <a:off x="90170" y="2060575"/>
            <a:ext cx="1026160" cy="923925"/>
            <a:chOff x="2779491" y="2517212"/>
            <a:chExt cx="648499" cy="649042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0" name="Group 130"/>
          <p:cNvGrpSpPr/>
          <p:nvPr/>
        </p:nvGrpSpPr>
        <p:grpSpPr>
          <a:xfrm>
            <a:off x="593741" y="4784229"/>
            <a:ext cx="648499" cy="649042"/>
            <a:chOff x="3287425" y="3613920"/>
            <a:chExt cx="648499" cy="649042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03</a:t>
              </a:r>
              <a:endParaRPr lang="en-US" sz="1200" b="1" dirty="0">
                <a:latin typeface="+mj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40155" y="1924685"/>
            <a:ext cx="66401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Calibri" panose="020F0502020204030204" charset="0"/>
                <a:sym typeface="+mn-ea"/>
              </a:rPr>
              <a:t>分析产教深度融合过程中</a:t>
            </a:r>
            <a:r>
              <a:rPr lang="zh-CN" sz="2800" b="1">
                <a:latin typeface="Calibri" panose="020F0502020204030204" charset="0"/>
                <a:sym typeface="+mn-ea"/>
              </a:rPr>
              <a:t>存在的不足</a:t>
            </a:r>
            <a:endParaRPr lang="en-US" sz="2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9205" y="3195955"/>
            <a:ext cx="7101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2800" b="1">
                <a:latin typeface="Calibri" panose="020F0502020204030204" charset="0"/>
                <a:sym typeface="+mn-ea"/>
              </a:rPr>
              <a:t>深化产教融合、校企合作建设思路</a:t>
            </a:r>
            <a:endParaRPr lang="en-US" sz="2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7745283" y="4585403"/>
            <a:ext cx="1158875" cy="1196975"/>
            <a:chOff x="7152193" y="1856173"/>
            <a:chExt cx="1158875" cy="1196975"/>
          </a:xfrm>
        </p:grpSpPr>
        <p:sp>
          <p:nvSpPr>
            <p:cNvPr id="1122" name="Freeform 98"/>
            <p:cNvSpPr/>
            <p:nvPr/>
          </p:nvSpPr>
          <p:spPr bwMode="auto">
            <a:xfrm>
              <a:off x="7152193" y="2002223"/>
              <a:ext cx="557213" cy="1050925"/>
            </a:xfrm>
            <a:custGeom>
              <a:avLst/>
              <a:gdLst/>
              <a:ahLst/>
              <a:cxnLst>
                <a:cxn ang="0">
                  <a:pos x="351" y="365"/>
                </a:cxn>
                <a:cxn ang="0">
                  <a:pos x="232" y="662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51" y="365"/>
                </a:cxn>
              </a:cxnLst>
              <a:rect l="0" t="0" r="r" b="b"/>
              <a:pathLst>
                <a:path w="351" h="662">
                  <a:moveTo>
                    <a:pt x="351" y="365"/>
                  </a:moveTo>
                  <a:lnTo>
                    <a:pt x="232" y="662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51" y="3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3" name="Freeform 99"/>
            <p:cNvSpPr/>
            <p:nvPr/>
          </p:nvSpPr>
          <p:spPr bwMode="auto">
            <a:xfrm>
              <a:off x="7339518" y="1856173"/>
              <a:ext cx="971550" cy="72548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1" y="19"/>
                </a:cxn>
                <a:cxn ang="0">
                  <a:pos x="158" y="0"/>
                </a:cxn>
                <a:cxn ang="0">
                  <a:pos x="207" y="71"/>
                </a:cxn>
                <a:cxn ang="0">
                  <a:pos x="258" y="144"/>
                </a:cxn>
                <a:cxn ang="0">
                  <a:pos x="180" y="168"/>
                </a:cxn>
                <a:cxn ang="0">
                  <a:pos x="98" y="193"/>
                </a:cxn>
                <a:cxn ang="0">
                  <a:pos x="48" y="114"/>
                </a:cxn>
                <a:cxn ang="0">
                  <a:pos x="0" y="39"/>
                </a:cxn>
              </a:cxnLst>
              <a:rect l="0" t="0" r="r" b="b"/>
              <a:pathLst>
                <a:path w="258" h="193">
                  <a:moveTo>
                    <a:pt x="0" y="39"/>
                  </a:moveTo>
                  <a:cubicBezTo>
                    <a:pt x="27" y="32"/>
                    <a:pt x="54" y="25"/>
                    <a:pt x="81" y="19"/>
                  </a:cubicBezTo>
                  <a:cubicBezTo>
                    <a:pt x="107" y="13"/>
                    <a:pt x="133" y="6"/>
                    <a:pt x="158" y="0"/>
                  </a:cubicBezTo>
                  <a:cubicBezTo>
                    <a:pt x="174" y="23"/>
                    <a:pt x="190" y="47"/>
                    <a:pt x="207" y="71"/>
                  </a:cubicBezTo>
                  <a:cubicBezTo>
                    <a:pt x="224" y="95"/>
                    <a:pt x="240" y="120"/>
                    <a:pt x="258" y="144"/>
                  </a:cubicBezTo>
                  <a:cubicBezTo>
                    <a:pt x="232" y="152"/>
                    <a:pt x="206" y="160"/>
                    <a:pt x="180" y="168"/>
                  </a:cubicBezTo>
                  <a:cubicBezTo>
                    <a:pt x="153" y="176"/>
                    <a:pt x="126" y="185"/>
                    <a:pt x="98" y="193"/>
                  </a:cubicBezTo>
                  <a:cubicBezTo>
                    <a:pt x="81" y="166"/>
                    <a:pt x="64" y="140"/>
                    <a:pt x="48" y="114"/>
                  </a:cubicBezTo>
                  <a:cubicBezTo>
                    <a:pt x="31" y="89"/>
                    <a:pt x="15" y="64"/>
                    <a:pt x="0" y="3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5" name="Freeform 101"/>
            <p:cNvSpPr/>
            <p:nvPr/>
          </p:nvSpPr>
          <p:spPr bwMode="auto">
            <a:xfrm>
              <a:off x="7520493" y="2397510"/>
              <a:ext cx="790575" cy="655638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380" y="299"/>
                </a:cxn>
                <a:cxn ang="0">
                  <a:pos x="0" y="413"/>
                </a:cxn>
                <a:cxn ang="0">
                  <a:pos x="119" y="116"/>
                </a:cxn>
                <a:cxn ang="0">
                  <a:pos x="498" y="0"/>
                </a:cxn>
              </a:cxnLst>
              <a:rect l="0" t="0" r="r" b="b"/>
              <a:pathLst>
                <a:path w="498" h="413">
                  <a:moveTo>
                    <a:pt x="498" y="0"/>
                  </a:moveTo>
                  <a:lnTo>
                    <a:pt x="380" y="299"/>
                  </a:lnTo>
                  <a:lnTo>
                    <a:pt x="0" y="413"/>
                  </a:lnTo>
                  <a:lnTo>
                    <a:pt x="119" y="116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16570" y="4148840"/>
            <a:ext cx="1189038" cy="1158875"/>
            <a:chOff x="6023480" y="1419610"/>
            <a:chExt cx="1189038" cy="1158875"/>
          </a:xfrm>
        </p:grpSpPr>
        <p:sp>
          <p:nvSpPr>
            <p:cNvPr id="1120" name="Freeform 96"/>
            <p:cNvSpPr/>
            <p:nvPr/>
          </p:nvSpPr>
          <p:spPr bwMode="auto">
            <a:xfrm>
              <a:off x="6210805" y="1419610"/>
              <a:ext cx="1001713" cy="6889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1" y="15"/>
                </a:cxn>
                <a:cxn ang="0">
                  <a:pos x="177" y="0"/>
                </a:cxn>
                <a:cxn ang="0">
                  <a:pos x="220" y="69"/>
                </a:cxn>
                <a:cxn ang="0">
                  <a:pos x="266" y="141"/>
                </a:cxn>
                <a:cxn ang="0">
                  <a:pos x="178" y="161"/>
                </a:cxn>
                <a:cxn ang="0">
                  <a:pos x="86" y="183"/>
                </a:cxn>
                <a:cxn ang="0">
                  <a:pos x="42" y="106"/>
                </a:cxn>
                <a:cxn ang="0">
                  <a:pos x="0" y="32"/>
                </a:cxn>
              </a:cxnLst>
              <a:rect l="0" t="0" r="r" b="b"/>
              <a:pathLst>
                <a:path w="266" h="183">
                  <a:moveTo>
                    <a:pt x="0" y="32"/>
                  </a:moveTo>
                  <a:cubicBezTo>
                    <a:pt x="31" y="26"/>
                    <a:pt x="61" y="21"/>
                    <a:pt x="91" y="15"/>
                  </a:cubicBezTo>
                  <a:cubicBezTo>
                    <a:pt x="120" y="10"/>
                    <a:pt x="149" y="5"/>
                    <a:pt x="177" y="0"/>
                  </a:cubicBezTo>
                  <a:cubicBezTo>
                    <a:pt x="191" y="22"/>
                    <a:pt x="206" y="45"/>
                    <a:pt x="220" y="69"/>
                  </a:cubicBezTo>
                  <a:cubicBezTo>
                    <a:pt x="235" y="92"/>
                    <a:pt x="250" y="116"/>
                    <a:pt x="266" y="141"/>
                  </a:cubicBezTo>
                  <a:cubicBezTo>
                    <a:pt x="237" y="147"/>
                    <a:pt x="208" y="154"/>
                    <a:pt x="178" y="161"/>
                  </a:cubicBezTo>
                  <a:cubicBezTo>
                    <a:pt x="148" y="168"/>
                    <a:pt x="117" y="176"/>
                    <a:pt x="86" y="183"/>
                  </a:cubicBezTo>
                  <a:cubicBezTo>
                    <a:pt x="71" y="157"/>
                    <a:pt x="56" y="131"/>
                    <a:pt x="42" y="106"/>
                  </a:cubicBezTo>
                  <a:cubicBezTo>
                    <a:pt x="28" y="81"/>
                    <a:pt x="14" y="5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6" name="Freeform 102"/>
            <p:cNvSpPr/>
            <p:nvPr/>
          </p:nvSpPr>
          <p:spPr bwMode="auto">
            <a:xfrm>
              <a:off x="6345743" y="1949835"/>
              <a:ext cx="866775" cy="62865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27" y="296"/>
                </a:cxn>
                <a:cxn ang="0">
                  <a:pos x="0" y="396"/>
                </a:cxn>
                <a:cxn ang="0">
                  <a:pos x="119" y="100"/>
                </a:cxn>
                <a:cxn ang="0">
                  <a:pos x="546" y="0"/>
                </a:cxn>
              </a:cxnLst>
              <a:rect l="0" t="0" r="r" b="b"/>
              <a:pathLst>
                <a:path w="546" h="396">
                  <a:moveTo>
                    <a:pt x="546" y="0"/>
                  </a:moveTo>
                  <a:lnTo>
                    <a:pt x="427" y="296"/>
                  </a:lnTo>
                  <a:lnTo>
                    <a:pt x="0" y="396"/>
                  </a:lnTo>
                  <a:lnTo>
                    <a:pt x="119" y="10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8" name="Freeform 104"/>
            <p:cNvSpPr/>
            <p:nvPr/>
          </p:nvSpPr>
          <p:spPr bwMode="auto">
            <a:xfrm>
              <a:off x="6023480" y="1540260"/>
              <a:ext cx="511175" cy="1038225"/>
            </a:xfrm>
            <a:custGeom>
              <a:avLst/>
              <a:gdLst/>
              <a:ahLst/>
              <a:cxnLst>
                <a:cxn ang="0">
                  <a:pos x="322" y="358"/>
                </a:cxn>
                <a:cxn ang="0">
                  <a:pos x="203" y="654"/>
                </a:cxn>
                <a:cxn ang="0">
                  <a:pos x="0" y="296"/>
                </a:cxn>
                <a:cxn ang="0">
                  <a:pos x="118" y="0"/>
                </a:cxn>
                <a:cxn ang="0">
                  <a:pos x="322" y="358"/>
                </a:cxn>
              </a:cxnLst>
              <a:rect l="0" t="0" r="r" b="b"/>
              <a:pathLst>
                <a:path w="322" h="654">
                  <a:moveTo>
                    <a:pt x="322" y="358"/>
                  </a:moveTo>
                  <a:lnTo>
                    <a:pt x="203" y="654"/>
                  </a:lnTo>
                  <a:lnTo>
                    <a:pt x="0" y="296"/>
                  </a:lnTo>
                  <a:lnTo>
                    <a:pt x="118" y="0"/>
                  </a:lnTo>
                  <a:lnTo>
                    <a:pt x="322" y="3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022970" y="4591753"/>
            <a:ext cx="1233488" cy="1270000"/>
            <a:chOff x="6429880" y="1862523"/>
            <a:chExt cx="1233488" cy="1270000"/>
          </a:xfrm>
        </p:grpSpPr>
        <p:sp>
          <p:nvSpPr>
            <p:cNvPr id="1127" name="Freeform 103"/>
            <p:cNvSpPr/>
            <p:nvPr/>
          </p:nvSpPr>
          <p:spPr bwMode="auto">
            <a:xfrm>
              <a:off x="6429880" y="2024448"/>
              <a:ext cx="544513" cy="1108075"/>
            </a:xfrm>
            <a:custGeom>
              <a:avLst/>
              <a:gdLst/>
              <a:ahLst/>
              <a:cxnLst>
                <a:cxn ang="0">
                  <a:pos x="343" y="399"/>
                </a:cxn>
                <a:cxn ang="0">
                  <a:pos x="225" y="698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43" y="399"/>
                </a:cxn>
              </a:cxnLst>
              <a:rect l="0" t="0" r="r" b="b"/>
              <a:pathLst>
                <a:path w="343" h="698">
                  <a:moveTo>
                    <a:pt x="343" y="399"/>
                  </a:moveTo>
                  <a:lnTo>
                    <a:pt x="225" y="698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43" y="39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1" name="Freeform 107"/>
            <p:cNvSpPr/>
            <p:nvPr/>
          </p:nvSpPr>
          <p:spPr bwMode="auto">
            <a:xfrm>
              <a:off x="6787068" y="2446723"/>
              <a:ext cx="876300" cy="685800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434" y="299"/>
                </a:cxn>
                <a:cxn ang="0">
                  <a:pos x="0" y="432"/>
                </a:cxn>
                <a:cxn ang="0">
                  <a:pos x="118" y="133"/>
                </a:cxn>
                <a:cxn ang="0">
                  <a:pos x="552" y="0"/>
                </a:cxn>
              </a:cxnLst>
              <a:rect l="0" t="0" r="r" b="b"/>
              <a:pathLst>
                <a:path w="552" h="432">
                  <a:moveTo>
                    <a:pt x="552" y="0"/>
                  </a:moveTo>
                  <a:lnTo>
                    <a:pt x="434" y="299"/>
                  </a:lnTo>
                  <a:lnTo>
                    <a:pt x="0" y="432"/>
                  </a:lnTo>
                  <a:lnTo>
                    <a:pt x="118" y="133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9" name="Freeform 115"/>
            <p:cNvSpPr/>
            <p:nvPr/>
          </p:nvSpPr>
          <p:spPr bwMode="auto">
            <a:xfrm>
              <a:off x="6614030" y="1862523"/>
              <a:ext cx="1046163" cy="79851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93" y="22"/>
                </a:cxn>
                <a:cxn ang="0">
                  <a:pos x="180" y="0"/>
                </a:cxn>
                <a:cxn ang="0">
                  <a:pos x="228" y="77"/>
                </a:cxn>
                <a:cxn ang="0">
                  <a:pos x="278" y="156"/>
                </a:cxn>
                <a:cxn ang="0">
                  <a:pos x="190" y="183"/>
                </a:cxn>
                <a:cxn ang="0">
                  <a:pos x="95" y="212"/>
                </a:cxn>
                <a:cxn ang="0">
                  <a:pos x="47" y="126"/>
                </a:cxn>
                <a:cxn ang="0">
                  <a:pos x="0" y="44"/>
                </a:cxn>
              </a:cxnLst>
              <a:rect l="0" t="0" r="r" b="b"/>
              <a:pathLst>
                <a:path w="278" h="212">
                  <a:moveTo>
                    <a:pt x="0" y="44"/>
                  </a:moveTo>
                  <a:cubicBezTo>
                    <a:pt x="32" y="36"/>
                    <a:pt x="63" y="29"/>
                    <a:pt x="93" y="22"/>
                  </a:cubicBezTo>
                  <a:cubicBezTo>
                    <a:pt x="123" y="14"/>
                    <a:pt x="152" y="7"/>
                    <a:pt x="180" y="0"/>
                  </a:cubicBezTo>
                  <a:cubicBezTo>
                    <a:pt x="196" y="25"/>
                    <a:pt x="212" y="51"/>
                    <a:pt x="228" y="77"/>
                  </a:cubicBezTo>
                  <a:cubicBezTo>
                    <a:pt x="245" y="103"/>
                    <a:pt x="261" y="129"/>
                    <a:pt x="278" y="156"/>
                  </a:cubicBezTo>
                  <a:cubicBezTo>
                    <a:pt x="249" y="165"/>
                    <a:pt x="220" y="174"/>
                    <a:pt x="190" y="183"/>
                  </a:cubicBezTo>
                  <a:cubicBezTo>
                    <a:pt x="159" y="193"/>
                    <a:pt x="127" y="202"/>
                    <a:pt x="95" y="212"/>
                  </a:cubicBezTo>
                  <a:cubicBezTo>
                    <a:pt x="79" y="183"/>
                    <a:pt x="63" y="154"/>
                    <a:pt x="47" y="126"/>
                  </a:cubicBezTo>
                  <a:cubicBezTo>
                    <a:pt x="31" y="98"/>
                    <a:pt x="15" y="71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111745" y="4939415"/>
            <a:ext cx="1320800" cy="1354138"/>
            <a:chOff x="5518655" y="2210185"/>
            <a:chExt cx="1320800" cy="1354138"/>
          </a:xfrm>
        </p:grpSpPr>
        <p:sp>
          <p:nvSpPr>
            <p:cNvPr id="1140" name="Freeform 116"/>
            <p:cNvSpPr/>
            <p:nvPr/>
          </p:nvSpPr>
          <p:spPr bwMode="auto">
            <a:xfrm>
              <a:off x="5856793" y="2849948"/>
              <a:ext cx="968375" cy="714375"/>
            </a:xfrm>
            <a:custGeom>
              <a:avLst/>
              <a:gdLst/>
              <a:ahLst/>
              <a:cxnLst>
                <a:cxn ang="0">
                  <a:pos x="610" y="0"/>
                </a:cxn>
                <a:cxn ang="0">
                  <a:pos x="493" y="296"/>
                </a:cxn>
                <a:cxn ang="0">
                  <a:pos x="0" y="450"/>
                </a:cxn>
                <a:cxn ang="0">
                  <a:pos x="116" y="154"/>
                </a:cxn>
                <a:cxn ang="0">
                  <a:pos x="610" y="0"/>
                </a:cxn>
              </a:cxnLst>
              <a:rect l="0" t="0" r="r" b="b"/>
              <a:pathLst>
                <a:path w="610" h="450">
                  <a:moveTo>
                    <a:pt x="610" y="0"/>
                  </a:moveTo>
                  <a:lnTo>
                    <a:pt x="493" y="296"/>
                  </a:lnTo>
                  <a:lnTo>
                    <a:pt x="0" y="450"/>
                  </a:lnTo>
                  <a:lnTo>
                    <a:pt x="116" y="15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1" name="Freeform 117"/>
            <p:cNvSpPr/>
            <p:nvPr/>
          </p:nvSpPr>
          <p:spPr bwMode="auto">
            <a:xfrm>
              <a:off x="5518655" y="2402273"/>
              <a:ext cx="527050" cy="1162050"/>
            </a:xfrm>
            <a:custGeom>
              <a:avLst/>
              <a:gdLst/>
              <a:ahLst/>
              <a:cxnLst>
                <a:cxn ang="0">
                  <a:pos x="332" y="436"/>
                </a:cxn>
                <a:cxn ang="0">
                  <a:pos x="213" y="732"/>
                </a:cxn>
                <a:cxn ang="0">
                  <a:pos x="0" y="296"/>
                </a:cxn>
                <a:cxn ang="0">
                  <a:pos x="116" y="0"/>
                </a:cxn>
                <a:cxn ang="0">
                  <a:pos x="332" y="436"/>
                </a:cxn>
              </a:cxnLst>
              <a:rect l="0" t="0" r="r" b="b"/>
              <a:pathLst>
                <a:path w="332" h="732">
                  <a:moveTo>
                    <a:pt x="332" y="436"/>
                  </a:moveTo>
                  <a:lnTo>
                    <a:pt x="213" y="732"/>
                  </a:lnTo>
                  <a:lnTo>
                    <a:pt x="0" y="296"/>
                  </a:lnTo>
                  <a:lnTo>
                    <a:pt x="116" y="0"/>
                  </a:lnTo>
                  <a:lnTo>
                    <a:pt x="332" y="4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2" name="Freeform 118"/>
            <p:cNvSpPr/>
            <p:nvPr/>
          </p:nvSpPr>
          <p:spPr bwMode="auto">
            <a:xfrm>
              <a:off x="5702805" y="2210185"/>
              <a:ext cx="1136650" cy="88423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07" y="24"/>
                </a:cxn>
                <a:cxn ang="0">
                  <a:pos x="207" y="0"/>
                </a:cxn>
                <a:cxn ang="0">
                  <a:pos x="254" y="83"/>
                </a:cxn>
                <a:cxn ang="0">
                  <a:pos x="302" y="170"/>
                </a:cxn>
                <a:cxn ang="0">
                  <a:pos x="200" y="201"/>
                </a:cxn>
                <a:cxn ang="0">
                  <a:pos x="91" y="235"/>
                </a:cxn>
                <a:cxn ang="0">
                  <a:pos x="44" y="140"/>
                </a:cxn>
                <a:cxn ang="0">
                  <a:pos x="0" y="51"/>
                </a:cxn>
              </a:cxnLst>
              <a:rect l="0" t="0" r="r" b="b"/>
              <a:pathLst>
                <a:path w="302" h="235">
                  <a:moveTo>
                    <a:pt x="0" y="51"/>
                  </a:moveTo>
                  <a:cubicBezTo>
                    <a:pt x="37" y="42"/>
                    <a:pt x="72" y="33"/>
                    <a:pt x="107" y="24"/>
                  </a:cubicBezTo>
                  <a:cubicBezTo>
                    <a:pt x="141" y="16"/>
                    <a:pt x="175" y="8"/>
                    <a:pt x="207" y="0"/>
                  </a:cubicBezTo>
                  <a:cubicBezTo>
                    <a:pt x="223" y="27"/>
                    <a:pt x="238" y="55"/>
                    <a:pt x="254" y="83"/>
                  </a:cubicBezTo>
                  <a:cubicBezTo>
                    <a:pt x="269" y="111"/>
                    <a:pt x="286" y="140"/>
                    <a:pt x="302" y="170"/>
                  </a:cubicBezTo>
                  <a:cubicBezTo>
                    <a:pt x="269" y="180"/>
                    <a:pt x="235" y="191"/>
                    <a:pt x="200" y="201"/>
                  </a:cubicBezTo>
                  <a:cubicBezTo>
                    <a:pt x="164" y="212"/>
                    <a:pt x="128" y="223"/>
                    <a:pt x="91" y="235"/>
                  </a:cubicBezTo>
                  <a:cubicBezTo>
                    <a:pt x="75" y="203"/>
                    <a:pt x="59" y="171"/>
                    <a:pt x="44" y="140"/>
                  </a:cubicBezTo>
                  <a:cubicBezTo>
                    <a:pt x="29" y="110"/>
                    <a:pt x="15" y="80"/>
                    <a:pt x="0" y="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62" name="Freeform 65"/>
          <p:cNvSpPr>
            <a:spLocks noEditPoints="1"/>
          </p:cNvSpPr>
          <p:nvPr/>
        </p:nvSpPr>
        <p:spPr bwMode="auto">
          <a:xfrm rot="20303856">
            <a:off x="7545258" y="4764384"/>
            <a:ext cx="365125" cy="405978"/>
          </a:xfrm>
          <a:custGeom>
            <a:avLst/>
            <a:gdLst/>
            <a:ahLst/>
            <a:cxnLst>
              <a:cxn ang="0">
                <a:pos x="151" y="125"/>
              </a:cxn>
              <a:cxn ang="0">
                <a:pos x="144" y="120"/>
              </a:cxn>
              <a:cxn ang="0">
                <a:pos x="107" y="104"/>
              </a:cxn>
              <a:cxn ang="0">
                <a:pos x="105" y="102"/>
              </a:cxn>
              <a:cxn ang="0">
                <a:pos x="102" y="95"/>
              </a:cxn>
              <a:cxn ang="0">
                <a:pos x="100" y="91"/>
              </a:cxn>
              <a:cxn ang="0">
                <a:pos x="99" y="89"/>
              </a:cxn>
              <a:cxn ang="0">
                <a:pos x="102" y="73"/>
              </a:cxn>
              <a:cxn ang="0">
                <a:pos x="102" y="72"/>
              </a:cxn>
              <a:cxn ang="0">
                <a:pos x="108" y="57"/>
              </a:cxn>
              <a:cxn ang="0">
                <a:pos x="108" y="57"/>
              </a:cxn>
              <a:cxn ang="0">
                <a:pos x="109" y="47"/>
              </a:cxn>
              <a:cxn ang="0">
                <a:pos x="108" y="45"/>
              </a:cxn>
              <a:cxn ang="0">
                <a:pos x="106" y="42"/>
              </a:cxn>
              <a:cxn ang="0">
                <a:pos x="106" y="27"/>
              </a:cxn>
              <a:cxn ang="0">
                <a:pos x="102" y="17"/>
              </a:cxn>
              <a:cxn ang="0">
                <a:pos x="97" y="13"/>
              </a:cxn>
              <a:cxn ang="0">
                <a:pos x="97" y="13"/>
              </a:cxn>
              <a:cxn ang="0">
                <a:pos x="95" y="6"/>
              </a:cxn>
              <a:cxn ang="0">
                <a:pos x="99" y="4"/>
              </a:cxn>
              <a:cxn ang="0">
                <a:pos x="83" y="3"/>
              </a:cxn>
              <a:cxn ang="0">
                <a:pos x="82" y="3"/>
              </a:cxn>
              <a:cxn ang="0">
                <a:pos x="79" y="4"/>
              </a:cxn>
              <a:cxn ang="0">
                <a:pos x="59" y="13"/>
              </a:cxn>
              <a:cxn ang="0">
                <a:pos x="51" y="25"/>
              </a:cxn>
              <a:cxn ang="0">
                <a:pos x="51" y="34"/>
              </a:cxn>
              <a:cxn ang="0">
                <a:pos x="51" y="42"/>
              </a:cxn>
              <a:cxn ang="0">
                <a:pos x="50" y="44"/>
              </a:cxn>
              <a:cxn ang="0">
                <a:pos x="48" y="48"/>
              </a:cxn>
              <a:cxn ang="0">
                <a:pos x="49" y="51"/>
              </a:cxn>
              <a:cxn ang="0">
                <a:pos x="51" y="59"/>
              </a:cxn>
              <a:cxn ang="0">
                <a:pos x="53" y="66"/>
              </a:cxn>
              <a:cxn ang="0">
                <a:pos x="58" y="77"/>
              </a:cxn>
              <a:cxn ang="0">
                <a:pos x="59" y="79"/>
              </a:cxn>
              <a:cxn ang="0">
                <a:pos x="58" y="89"/>
              </a:cxn>
              <a:cxn ang="0">
                <a:pos x="57" y="91"/>
              </a:cxn>
              <a:cxn ang="0">
                <a:pos x="54" y="95"/>
              </a:cxn>
              <a:cxn ang="0">
                <a:pos x="51" y="102"/>
              </a:cxn>
              <a:cxn ang="0">
                <a:pos x="50" y="103"/>
              </a:cxn>
              <a:cxn ang="0">
                <a:pos x="38" y="108"/>
              </a:cxn>
              <a:cxn ang="0">
                <a:pos x="25" y="114"/>
              </a:cxn>
              <a:cxn ang="0">
                <a:pos x="13" y="120"/>
              </a:cxn>
              <a:cxn ang="0">
                <a:pos x="6" y="125"/>
              </a:cxn>
              <a:cxn ang="0">
                <a:pos x="0" y="149"/>
              </a:cxn>
              <a:cxn ang="0">
                <a:pos x="61" y="170"/>
              </a:cxn>
              <a:cxn ang="0">
                <a:pos x="61" y="170"/>
              </a:cxn>
              <a:cxn ang="0">
                <a:pos x="90" y="171"/>
              </a:cxn>
              <a:cxn ang="0">
                <a:pos x="97" y="169"/>
              </a:cxn>
              <a:cxn ang="0">
                <a:pos x="157" y="149"/>
              </a:cxn>
              <a:cxn ang="0">
                <a:pos x="151" y="125"/>
              </a:cxn>
              <a:cxn ang="0">
                <a:pos x="62" y="158"/>
              </a:cxn>
              <a:cxn ang="0">
                <a:pos x="62" y="157"/>
              </a:cxn>
              <a:cxn ang="0">
                <a:pos x="62" y="157"/>
              </a:cxn>
              <a:cxn ang="0">
                <a:pos x="62" y="158"/>
              </a:cxn>
            </a:cxnLst>
            <a:rect l="0" t="0" r="r" b="b"/>
            <a:pathLst>
              <a:path w="157" h="175">
                <a:moveTo>
                  <a:pt x="151" y="125"/>
                </a:moveTo>
                <a:cubicBezTo>
                  <a:pt x="149" y="123"/>
                  <a:pt x="147" y="121"/>
                  <a:pt x="144" y="120"/>
                </a:cubicBezTo>
                <a:cubicBezTo>
                  <a:pt x="132" y="114"/>
                  <a:pt x="120" y="109"/>
                  <a:pt x="107" y="104"/>
                </a:cubicBezTo>
                <a:cubicBezTo>
                  <a:pt x="106" y="103"/>
                  <a:pt x="105" y="103"/>
                  <a:pt x="105" y="102"/>
                </a:cubicBezTo>
                <a:cubicBezTo>
                  <a:pt x="104" y="99"/>
                  <a:pt x="103" y="97"/>
                  <a:pt x="102" y="95"/>
                </a:cubicBezTo>
                <a:cubicBezTo>
                  <a:pt x="102" y="93"/>
                  <a:pt x="101" y="92"/>
                  <a:pt x="100" y="91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4"/>
                  <a:pt x="97" y="78"/>
                  <a:pt x="102" y="73"/>
                </a:cubicBezTo>
                <a:cubicBezTo>
                  <a:pt x="102" y="73"/>
                  <a:pt x="102" y="73"/>
                  <a:pt x="102" y="72"/>
                </a:cubicBezTo>
                <a:cubicBezTo>
                  <a:pt x="104" y="68"/>
                  <a:pt x="105" y="62"/>
                  <a:pt x="108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08" y="54"/>
                  <a:pt x="108" y="50"/>
                  <a:pt x="109" y="47"/>
                </a:cubicBezTo>
                <a:cubicBezTo>
                  <a:pt x="109" y="46"/>
                  <a:pt x="108" y="46"/>
                  <a:pt x="108" y="45"/>
                </a:cubicBezTo>
                <a:cubicBezTo>
                  <a:pt x="106" y="45"/>
                  <a:pt x="106" y="43"/>
                  <a:pt x="106" y="42"/>
                </a:cubicBezTo>
                <a:cubicBezTo>
                  <a:pt x="106" y="35"/>
                  <a:pt x="106" y="34"/>
                  <a:pt x="106" y="27"/>
                </a:cubicBezTo>
                <a:cubicBezTo>
                  <a:pt x="106" y="24"/>
                  <a:pt x="105" y="20"/>
                  <a:pt x="102" y="17"/>
                </a:cubicBezTo>
                <a:cubicBezTo>
                  <a:pt x="100" y="16"/>
                  <a:pt x="99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3"/>
                  <a:pt x="92" y="9"/>
                  <a:pt x="95" y="6"/>
                </a:cubicBezTo>
                <a:cubicBezTo>
                  <a:pt x="96" y="4"/>
                  <a:pt x="99" y="4"/>
                  <a:pt x="99" y="4"/>
                </a:cubicBezTo>
                <a:cubicBezTo>
                  <a:pt x="99" y="4"/>
                  <a:pt x="95" y="0"/>
                  <a:pt x="83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1" y="3"/>
                  <a:pt x="80" y="4"/>
                  <a:pt x="79" y="4"/>
                </a:cubicBezTo>
                <a:cubicBezTo>
                  <a:pt x="72" y="6"/>
                  <a:pt x="65" y="8"/>
                  <a:pt x="59" y="13"/>
                </a:cubicBezTo>
                <a:cubicBezTo>
                  <a:pt x="55" y="16"/>
                  <a:pt x="52" y="20"/>
                  <a:pt x="51" y="25"/>
                </a:cubicBezTo>
                <a:cubicBezTo>
                  <a:pt x="51" y="28"/>
                  <a:pt x="51" y="31"/>
                  <a:pt x="51" y="34"/>
                </a:cubicBezTo>
                <a:cubicBezTo>
                  <a:pt x="51" y="38"/>
                  <a:pt x="51" y="37"/>
                  <a:pt x="51" y="42"/>
                </a:cubicBezTo>
                <a:cubicBezTo>
                  <a:pt x="51" y="43"/>
                  <a:pt x="51" y="44"/>
                  <a:pt x="50" y="44"/>
                </a:cubicBezTo>
                <a:cubicBezTo>
                  <a:pt x="48" y="45"/>
                  <a:pt x="48" y="46"/>
                  <a:pt x="48" y="48"/>
                </a:cubicBezTo>
                <a:cubicBezTo>
                  <a:pt x="49" y="49"/>
                  <a:pt x="48" y="50"/>
                  <a:pt x="49" y="51"/>
                </a:cubicBezTo>
                <a:cubicBezTo>
                  <a:pt x="49" y="54"/>
                  <a:pt x="50" y="57"/>
                  <a:pt x="51" y="59"/>
                </a:cubicBezTo>
                <a:cubicBezTo>
                  <a:pt x="51" y="62"/>
                  <a:pt x="53" y="64"/>
                  <a:pt x="53" y="66"/>
                </a:cubicBezTo>
                <a:cubicBezTo>
                  <a:pt x="54" y="70"/>
                  <a:pt x="55" y="74"/>
                  <a:pt x="58" y="77"/>
                </a:cubicBezTo>
                <a:cubicBezTo>
                  <a:pt x="59" y="78"/>
                  <a:pt x="59" y="79"/>
                  <a:pt x="59" y="79"/>
                </a:cubicBezTo>
                <a:cubicBezTo>
                  <a:pt x="59" y="83"/>
                  <a:pt x="58" y="86"/>
                  <a:pt x="58" y="89"/>
                </a:cubicBezTo>
                <a:cubicBezTo>
                  <a:pt x="58" y="90"/>
                  <a:pt x="57" y="91"/>
                  <a:pt x="57" y="91"/>
                </a:cubicBezTo>
                <a:cubicBezTo>
                  <a:pt x="54" y="91"/>
                  <a:pt x="54" y="93"/>
                  <a:pt x="54" y="95"/>
                </a:cubicBezTo>
                <a:cubicBezTo>
                  <a:pt x="53" y="97"/>
                  <a:pt x="52" y="99"/>
                  <a:pt x="51" y="102"/>
                </a:cubicBezTo>
                <a:cubicBezTo>
                  <a:pt x="51" y="102"/>
                  <a:pt x="50" y="103"/>
                  <a:pt x="50" y="103"/>
                </a:cubicBezTo>
                <a:cubicBezTo>
                  <a:pt x="46" y="105"/>
                  <a:pt x="42" y="107"/>
                  <a:pt x="38" y="108"/>
                </a:cubicBezTo>
                <a:cubicBezTo>
                  <a:pt x="33" y="110"/>
                  <a:pt x="29" y="112"/>
                  <a:pt x="25" y="114"/>
                </a:cubicBezTo>
                <a:cubicBezTo>
                  <a:pt x="21" y="116"/>
                  <a:pt x="17" y="118"/>
                  <a:pt x="13" y="120"/>
                </a:cubicBezTo>
                <a:cubicBezTo>
                  <a:pt x="10" y="122"/>
                  <a:pt x="8" y="123"/>
                  <a:pt x="6" y="125"/>
                </a:cubicBezTo>
                <a:cubicBezTo>
                  <a:pt x="0" y="149"/>
                  <a:pt x="0" y="149"/>
                  <a:pt x="0" y="149"/>
                </a:cubicBezTo>
                <a:cubicBezTo>
                  <a:pt x="24" y="149"/>
                  <a:pt x="39" y="165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61" y="170"/>
                  <a:pt x="77" y="175"/>
                  <a:pt x="90" y="171"/>
                </a:cubicBezTo>
                <a:cubicBezTo>
                  <a:pt x="93" y="171"/>
                  <a:pt x="95" y="170"/>
                  <a:pt x="97" y="169"/>
                </a:cubicBezTo>
                <a:cubicBezTo>
                  <a:pt x="117" y="162"/>
                  <a:pt x="143" y="149"/>
                  <a:pt x="157" y="149"/>
                </a:cubicBezTo>
                <a:lnTo>
                  <a:pt x="151" y="125"/>
                </a:lnTo>
                <a:close/>
                <a:moveTo>
                  <a:pt x="62" y="158"/>
                </a:moveTo>
                <a:cubicBezTo>
                  <a:pt x="62" y="157"/>
                  <a:pt x="62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lnTo>
                  <a:pt x="62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3" name="Freeform 101"/>
          <p:cNvSpPr>
            <a:spLocks noEditPoints="1"/>
          </p:cNvSpPr>
          <p:nvPr/>
        </p:nvSpPr>
        <p:spPr bwMode="auto">
          <a:xfrm>
            <a:off x="6601864" y="5168038"/>
            <a:ext cx="447459" cy="41397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7" name="Freeform 64"/>
          <p:cNvSpPr>
            <a:spLocks noEditPoints="1"/>
          </p:cNvSpPr>
          <p:nvPr/>
        </p:nvSpPr>
        <p:spPr bwMode="auto">
          <a:xfrm rot="19719836">
            <a:off x="8331090" y="4759436"/>
            <a:ext cx="229058" cy="344873"/>
          </a:xfrm>
          <a:custGeom>
            <a:avLst/>
            <a:gdLst/>
            <a:ahLst/>
            <a:cxnLst>
              <a:cxn ang="0">
                <a:pos x="37" y="20"/>
              </a:cxn>
              <a:cxn ang="0">
                <a:pos x="20" y="40"/>
              </a:cxn>
              <a:cxn ang="0">
                <a:pos x="11" y="47"/>
              </a:cxn>
              <a:cxn ang="0">
                <a:pos x="11" y="48"/>
              </a:cxn>
              <a:cxn ang="0">
                <a:pos x="15" y="54"/>
              </a:cxn>
              <a:cxn ang="0">
                <a:pos x="7" y="62"/>
              </a:cxn>
              <a:cxn ang="0">
                <a:pos x="0" y="54"/>
              </a:cxn>
              <a:cxn ang="0">
                <a:pos x="4" y="48"/>
              </a:cxn>
              <a:cxn ang="0">
                <a:pos x="4" y="15"/>
              </a:cxn>
              <a:cxn ang="0">
                <a:pos x="0" y="8"/>
              </a:cxn>
              <a:cxn ang="0">
                <a:pos x="7" y="0"/>
              </a:cxn>
              <a:cxn ang="0">
                <a:pos x="15" y="8"/>
              </a:cxn>
              <a:cxn ang="0">
                <a:pos x="11" y="15"/>
              </a:cxn>
              <a:cxn ang="0">
                <a:pos x="11" y="35"/>
              </a:cxn>
              <a:cxn ang="0">
                <a:pos x="18" y="33"/>
              </a:cxn>
              <a:cxn ang="0">
                <a:pos x="29" y="20"/>
              </a:cxn>
              <a:cxn ang="0">
                <a:pos x="25" y="13"/>
              </a:cxn>
              <a:cxn ang="0">
                <a:pos x="33" y="6"/>
              </a:cxn>
              <a:cxn ang="0">
                <a:pos x="41" y="13"/>
              </a:cxn>
              <a:cxn ang="0">
                <a:pos x="37" y="20"/>
              </a:cxn>
              <a:cxn ang="0">
                <a:pos x="7" y="4"/>
              </a:cxn>
              <a:cxn ang="0">
                <a:pos x="4" y="8"/>
              </a:cxn>
              <a:cxn ang="0">
                <a:pos x="7" y="12"/>
              </a:cxn>
              <a:cxn ang="0">
                <a:pos x="11" y="8"/>
              </a:cxn>
              <a:cxn ang="0">
                <a:pos x="7" y="4"/>
              </a:cxn>
              <a:cxn ang="0">
                <a:pos x="7" y="51"/>
              </a:cxn>
              <a:cxn ang="0">
                <a:pos x="4" y="54"/>
              </a:cxn>
              <a:cxn ang="0">
                <a:pos x="7" y="58"/>
              </a:cxn>
              <a:cxn ang="0">
                <a:pos x="11" y="54"/>
              </a:cxn>
              <a:cxn ang="0">
                <a:pos x="7" y="51"/>
              </a:cxn>
              <a:cxn ang="0">
                <a:pos x="33" y="9"/>
              </a:cxn>
              <a:cxn ang="0">
                <a:pos x="29" y="13"/>
              </a:cxn>
              <a:cxn ang="0">
                <a:pos x="33" y="17"/>
              </a:cxn>
              <a:cxn ang="0">
                <a:pos x="37" y="13"/>
              </a:cxn>
              <a:cxn ang="0">
                <a:pos x="33" y="9"/>
              </a:cxn>
            </a:cxnLst>
            <a:rect l="0" t="0" r="r" b="b"/>
            <a:pathLst>
              <a:path w="41" h="62">
                <a:moveTo>
                  <a:pt x="37" y="20"/>
                </a:moveTo>
                <a:cubicBezTo>
                  <a:pt x="37" y="34"/>
                  <a:pt x="27" y="38"/>
                  <a:pt x="20" y="40"/>
                </a:cubicBezTo>
                <a:cubicBezTo>
                  <a:pt x="13" y="42"/>
                  <a:pt x="11" y="43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9"/>
                  <a:pt x="15" y="52"/>
                  <a:pt x="15" y="54"/>
                </a:cubicBezTo>
                <a:cubicBezTo>
                  <a:pt x="15" y="59"/>
                  <a:pt x="12" y="62"/>
                  <a:pt x="7" y="62"/>
                </a:cubicBezTo>
                <a:cubicBezTo>
                  <a:pt x="3" y="62"/>
                  <a:pt x="0" y="59"/>
                  <a:pt x="0" y="54"/>
                </a:cubicBezTo>
                <a:cubicBezTo>
                  <a:pt x="0" y="52"/>
                  <a:pt x="1" y="49"/>
                  <a:pt x="4" y="48"/>
                </a:cubicBezTo>
                <a:cubicBezTo>
                  <a:pt x="4" y="15"/>
                  <a:pt x="4" y="15"/>
                  <a:pt x="4" y="15"/>
                </a:cubicBezTo>
                <a:cubicBezTo>
                  <a:pt x="1" y="14"/>
                  <a:pt x="0" y="11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5" y="11"/>
                  <a:pt x="14" y="14"/>
                  <a:pt x="11" y="15"/>
                </a:cubicBezTo>
                <a:cubicBezTo>
                  <a:pt x="11" y="35"/>
                  <a:pt x="11" y="35"/>
                  <a:pt x="11" y="35"/>
                </a:cubicBezTo>
                <a:cubicBezTo>
                  <a:pt x="13" y="34"/>
                  <a:pt x="16" y="33"/>
                  <a:pt x="18" y="33"/>
                </a:cubicBezTo>
                <a:cubicBezTo>
                  <a:pt x="25" y="30"/>
                  <a:pt x="29" y="28"/>
                  <a:pt x="29" y="20"/>
                </a:cubicBezTo>
                <a:cubicBezTo>
                  <a:pt x="27" y="19"/>
                  <a:pt x="25" y="16"/>
                  <a:pt x="25" y="13"/>
                </a:cubicBezTo>
                <a:cubicBezTo>
                  <a:pt x="25" y="9"/>
                  <a:pt x="29" y="6"/>
                  <a:pt x="33" y="6"/>
                </a:cubicBezTo>
                <a:cubicBezTo>
                  <a:pt x="37" y="6"/>
                  <a:pt x="41" y="9"/>
                  <a:pt x="41" y="13"/>
                </a:cubicBezTo>
                <a:cubicBezTo>
                  <a:pt x="41" y="16"/>
                  <a:pt x="39" y="19"/>
                  <a:pt x="37" y="20"/>
                </a:cubicBezTo>
                <a:close/>
                <a:moveTo>
                  <a:pt x="7" y="4"/>
                </a:moveTo>
                <a:cubicBezTo>
                  <a:pt x="5" y="4"/>
                  <a:pt x="4" y="6"/>
                  <a:pt x="4" y="8"/>
                </a:cubicBezTo>
                <a:cubicBezTo>
                  <a:pt x="4" y="10"/>
                  <a:pt x="5" y="12"/>
                  <a:pt x="7" y="12"/>
                </a:cubicBezTo>
                <a:cubicBezTo>
                  <a:pt x="10" y="12"/>
                  <a:pt x="11" y="10"/>
                  <a:pt x="11" y="8"/>
                </a:cubicBezTo>
                <a:cubicBezTo>
                  <a:pt x="11" y="6"/>
                  <a:pt x="10" y="4"/>
                  <a:pt x="7" y="4"/>
                </a:cubicBezTo>
                <a:close/>
                <a:moveTo>
                  <a:pt x="7" y="51"/>
                </a:moveTo>
                <a:cubicBezTo>
                  <a:pt x="5" y="51"/>
                  <a:pt x="4" y="52"/>
                  <a:pt x="4" y="54"/>
                </a:cubicBezTo>
                <a:cubicBezTo>
                  <a:pt x="4" y="57"/>
                  <a:pt x="5" y="58"/>
                  <a:pt x="7" y="58"/>
                </a:cubicBezTo>
                <a:cubicBezTo>
                  <a:pt x="10" y="58"/>
                  <a:pt x="11" y="57"/>
                  <a:pt x="11" y="54"/>
                </a:cubicBezTo>
                <a:cubicBezTo>
                  <a:pt x="11" y="52"/>
                  <a:pt x="10" y="51"/>
                  <a:pt x="7" y="51"/>
                </a:cubicBezTo>
                <a:close/>
                <a:moveTo>
                  <a:pt x="33" y="9"/>
                </a:moveTo>
                <a:cubicBezTo>
                  <a:pt x="31" y="9"/>
                  <a:pt x="29" y="11"/>
                  <a:pt x="29" y="13"/>
                </a:cubicBezTo>
                <a:cubicBezTo>
                  <a:pt x="29" y="15"/>
                  <a:pt x="31" y="17"/>
                  <a:pt x="33" y="17"/>
                </a:cubicBezTo>
                <a:cubicBezTo>
                  <a:pt x="35" y="17"/>
                  <a:pt x="37" y="15"/>
                  <a:pt x="37" y="13"/>
                </a:cubicBezTo>
                <a:cubicBezTo>
                  <a:pt x="37" y="11"/>
                  <a:pt x="35" y="9"/>
                  <a:pt x="33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8" name="Freeform 118"/>
          <p:cNvSpPr>
            <a:spLocks noEditPoints="1"/>
          </p:cNvSpPr>
          <p:nvPr/>
        </p:nvSpPr>
        <p:spPr bwMode="auto">
          <a:xfrm>
            <a:off x="7207120" y="4361565"/>
            <a:ext cx="236538" cy="230188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7376983" y="5417253"/>
            <a:ext cx="1282700" cy="1400175"/>
            <a:chOff x="6783893" y="2688023"/>
            <a:chExt cx="1282700" cy="1400175"/>
          </a:xfrm>
        </p:grpSpPr>
        <p:sp>
          <p:nvSpPr>
            <p:cNvPr id="1133" name="Freeform 109"/>
            <p:cNvSpPr/>
            <p:nvPr/>
          </p:nvSpPr>
          <p:spPr bwMode="auto">
            <a:xfrm>
              <a:off x="7182355" y="3343660"/>
              <a:ext cx="884238" cy="744538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441" y="296"/>
                </a:cxn>
                <a:cxn ang="0">
                  <a:pos x="0" y="469"/>
                </a:cxn>
                <a:cxn ang="0">
                  <a:pos x="118" y="170"/>
                </a:cxn>
                <a:cxn ang="0">
                  <a:pos x="557" y="0"/>
                </a:cxn>
              </a:cxnLst>
              <a:rect l="0" t="0" r="r" b="b"/>
              <a:pathLst>
                <a:path w="557" h="469">
                  <a:moveTo>
                    <a:pt x="557" y="0"/>
                  </a:moveTo>
                  <a:lnTo>
                    <a:pt x="441" y="296"/>
                  </a:lnTo>
                  <a:lnTo>
                    <a:pt x="0" y="469"/>
                  </a:lnTo>
                  <a:lnTo>
                    <a:pt x="118" y="17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4" name="Freeform 110"/>
            <p:cNvSpPr/>
            <p:nvPr/>
          </p:nvSpPr>
          <p:spPr bwMode="auto">
            <a:xfrm>
              <a:off x="6783893" y="2905510"/>
              <a:ext cx="585788" cy="1182688"/>
            </a:xfrm>
            <a:custGeom>
              <a:avLst/>
              <a:gdLst/>
              <a:ahLst/>
              <a:cxnLst>
                <a:cxn ang="0">
                  <a:pos x="369" y="446"/>
                </a:cxn>
                <a:cxn ang="0">
                  <a:pos x="251" y="745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69" y="446"/>
                </a:cxn>
              </a:cxnLst>
              <a:rect l="0" t="0" r="r" b="b"/>
              <a:pathLst>
                <a:path w="369" h="745">
                  <a:moveTo>
                    <a:pt x="369" y="446"/>
                  </a:moveTo>
                  <a:lnTo>
                    <a:pt x="251" y="745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69" y="4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5" name="Freeform 111"/>
            <p:cNvSpPr/>
            <p:nvPr/>
          </p:nvSpPr>
          <p:spPr bwMode="auto">
            <a:xfrm>
              <a:off x="6971218" y="2688023"/>
              <a:ext cx="1095375" cy="92551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94" y="28"/>
                </a:cxn>
                <a:cxn ang="0">
                  <a:pos x="183" y="0"/>
                </a:cxn>
                <a:cxn ang="0">
                  <a:pos x="236" y="85"/>
                </a:cxn>
                <a:cxn ang="0">
                  <a:pos x="291" y="174"/>
                </a:cxn>
                <a:cxn ang="0">
                  <a:pos x="202" y="209"/>
                </a:cxn>
                <a:cxn ang="0">
                  <a:pos x="106" y="246"/>
                </a:cxn>
                <a:cxn ang="0">
                  <a:pos x="51" y="150"/>
                </a:cxn>
                <a:cxn ang="0">
                  <a:pos x="0" y="58"/>
                </a:cxn>
              </a:cxnLst>
              <a:rect l="0" t="0" r="r" b="b"/>
              <a:pathLst>
                <a:path w="291" h="246">
                  <a:moveTo>
                    <a:pt x="0" y="58"/>
                  </a:moveTo>
                  <a:cubicBezTo>
                    <a:pt x="32" y="48"/>
                    <a:pt x="63" y="38"/>
                    <a:pt x="94" y="28"/>
                  </a:cubicBezTo>
                  <a:cubicBezTo>
                    <a:pt x="124" y="19"/>
                    <a:pt x="154" y="10"/>
                    <a:pt x="183" y="0"/>
                  </a:cubicBezTo>
                  <a:cubicBezTo>
                    <a:pt x="200" y="28"/>
                    <a:pt x="218" y="56"/>
                    <a:pt x="236" y="85"/>
                  </a:cubicBezTo>
                  <a:cubicBezTo>
                    <a:pt x="254" y="114"/>
                    <a:pt x="273" y="144"/>
                    <a:pt x="291" y="174"/>
                  </a:cubicBezTo>
                  <a:cubicBezTo>
                    <a:pt x="262" y="185"/>
                    <a:pt x="232" y="197"/>
                    <a:pt x="202" y="209"/>
                  </a:cubicBezTo>
                  <a:cubicBezTo>
                    <a:pt x="170" y="221"/>
                    <a:pt x="138" y="234"/>
                    <a:pt x="106" y="246"/>
                  </a:cubicBezTo>
                  <a:cubicBezTo>
                    <a:pt x="87" y="214"/>
                    <a:pt x="69" y="182"/>
                    <a:pt x="51" y="150"/>
                  </a:cubicBezTo>
                  <a:cubicBezTo>
                    <a:pt x="34" y="119"/>
                    <a:pt x="17" y="88"/>
                    <a:pt x="0" y="5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2" name="Freeform 122"/>
          <p:cNvSpPr>
            <a:spLocks noEditPoints="1"/>
          </p:cNvSpPr>
          <p:nvPr/>
        </p:nvSpPr>
        <p:spPr bwMode="auto">
          <a:xfrm rot="20052358">
            <a:off x="7974964" y="5681008"/>
            <a:ext cx="268287" cy="385850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" name="Group 129"/>
          <p:cNvGrpSpPr/>
          <p:nvPr/>
        </p:nvGrpSpPr>
        <p:grpSpPr>
          <a:xfrm>
            <a:off x="90170" y="3284855"/>
            <a:ext cx="1026160" cy="923925"/>
            <a:chOff x="2779491" y="2517212"/>
            <a:chExt cx="648499" cy="649042"/>
          </a:xfrm>
        </p:grpSpPr>
        <p:sp>
          <p:nvSpPr>
            <p:cNvPr id="5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129"/>
          <p:cNvGrpSpPr/>
          <p:nvPr/>
        </p:nvGrpSpPr>
        <p:grpSpPr>
          <a:xfrm>
            <a:off x="90170" y="908685"/>
            <a:ext cx="1026160" cy="923925"/>
            <a:chOff x="2779491" y="2517212"/>
            <a:chExt cx="648499" cy="649042"/>
          </a:xfrm>
        </p:grpSpPr>
        <p:sp>
          <p:nvSpPr>
            <p:cNvPr id="12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400" b="1" dirty="0">
                  <a:latin typeface="+mj-lt"/>
                </a:rPr>
                <a:t>1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2" name="TextBox 46"/>
          <p:cNvSpPr txBox="1"/>
          <p:nvPr/>
        </p:nvSpPr>
        <p:spPr>
          <a:xfrm>
            <a:off x="1240155" y="4500245"/>
            <a:ext cx="7101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产教融合拟采取的主要措施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  <p:grpSp>
        <p:nvGrpSpPr>
          <p:cNvPr id="3" name="Group 129"/>
          <p:cNvGrpSpPr/>
          <p:nvPr/>
        </p:nvGrpSpPr>
        <p:grpSpPr>
          <a:xfrm>
            <a:off x="35560" y="4653280"/>
            <a:ext cx="1026160" cy="923925"/>
            <a:chOff x="2779491" y="2517212"/>
            <a:chExt cx="648499" cy="649042"/>
          </a:xfrm>
        </p:grpSpPr>
        <p:sp>
          <p:nvSpPr>
            <p:cNvPr id="8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162" grpId="0" bldLvl="0" animBg="1"/>
      <p:bldP spid="163" grpId="0" bldLvl="0" animBg="1"/>
      <p:bldP spid="167" grpId="0" bldLvl="0" animBg="1"/>
      <p:bldP spid="168" grpId="0" bldLvl="0" animBg="1"/>
      <p:bldP spid="182" grpId="0" bldLvl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二、主要成就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51460" y="764540"/>
            <a:ext cx="8583295" cy="79756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落实学生认知实习、跟岗实习、顶岗实习单位</a:t>
            </a:r>
            <a:r>
              <a:rPr 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400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余家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b="1">
                <a:latin typeface="Calibri" panose="020F0502020204030204" charset="0"/>
                <a:sym typeface="+mn-ea"/>
              </a:rPr>
              <a:t>以实习为抓手，促进校外实训基地的建设；</a:t>
            </a:r>
            <a:endParaRPr lang="zh-CN" b="1" dirty="0">
              <a:latin typeface="Calibri" panose="020F0502020204030204" charset="0"/>
              <a:sym typeface="+mn-ea"/>
            </a:endParaRPr>
          </a:p>
        </p:txBody>
      </p:sp>
      <p:sp>
        <p:nvSpPr>
          <p:cNvPr id="3" name="Rounded Rectangle 52"/>
          <p:cNvSpPr/>
          <p:nvPr/>
        </p:nvSpPr>
        <p:spPr>
          <a:xfrm>
            <a:off x="238125" y="1768475"/>
            <a:ext cx="8610600" cy="119380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大力推进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校企合作，企业深入参与人才培养方案制定、共同修制定，更有针对性来培养学生、共同开发课程，一课双师都取得了一些成效，开发课程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128门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，面向中小微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48门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课，一课双师课程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59门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，企业兼职教师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147人；</a:t>
            </a:r>
            <a:endParaRPr lang="zh-CN" b="1">
              <a:solidFill>
                <a:srgbClr val="FFFF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Rounded Rectangle 52"/>
          <p:cNvSpPr/>
          <p:nvPr/>
        </p:nvSpPr>
        <p:spPr>
          <a:xfrm>
            <a:off x="265430" y="3169920"/>
            <a:ext cx="8583295" cy="48006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获批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教育部十三五省级生产型实训基地建设项目</a:t>
            </a:r>
            <a:r>
              <a:rPr 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项；</a:t>
            </a:r>
            <a:endParaRPr lang="zh-CN" b="1" dirty="0">
              <a:solidFill>
                <a:srgbClr val="FFFF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Rounded Rectangle 52"/>
          <p:cNvSpPr/>
          <p:nvPr/>
        </p:nvSpPr>
        <p:spPr>
          <a:xfrm>
            <a:off x="238125" y="3857625"/>
            <a:ext cx="8583295" cy="48006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获批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省级校企协同育人项目</a:t>
            </a:r>
            <a:r>
              <a:rPr 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项；</a:t>
            </a:r>
            <a:endParaRPr lang="zh-CN" b="1" dirty="0">
              <a:solidFill>
                <a:srgbClr val="FFFF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Rounded Rectangle 52"/>
          <p:cNvSpPr/>
          <p:nvPr/>
        </p:nvSpPr>
        <p:spPr>
          <a:xfrm>
            <a:off x="238125" y="4537710"/>
            <a:ext cx="8583295" cy="48006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获批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现代学徒制省级试点专业</a:t>
            </a:r>
            <a:r>
              <a:rPr 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个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，校级</a:t>
            </a:r>
            <a:r>
              <a:rPr 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</a:t>
            </a:r>
            <a:r>
              <a:rPr 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个；</a:t>
            </a:r>
            <a:endParaRPr lang="zh-CN" b="1" dirty="0">
              <a:solidFill>
                <a:srgbClr val="FFFF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Rounded Rectangle 52"/>
          <p:cNvSpPr/>
          <p:nvPr/>
        </p:nvSpPr>
        <p:spPr>
          <a:xfrm>
            <a:off x="251460" y="5257800"/>
            <a:ext cx="8583295" cy="48006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6.获批教育部</a:t>
            </a:r>
            <a:r>
              <a:rPr lang="en-US" altLang="zh-CN" b="1">
                <a:latin typeface="Calibri" panose="020F0502020204030204" charset="0"/>
                <a:cs typeface="+mn-ea"/>
                <a:sym typeface="+mn-ea"/>
              </a:rPr>
              <a:t>1+X试点证书</a:t>
            </a:r>
            <a:r>
              <a:rPr lang="en-US" alt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9种</a:t>
            </a:r>
            <a:r>
              <a:rPr lang="zh-CN" alt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；</a:t>
            </a:r>
            <a:endParaRPr lang="zh-CN" altLang="en-US" b="1" dirty="0">
              <a:solidFill>
                <a:srgbClr val="FFFF00"/>
              </a:solidFill>
              <a:latin typeface="Calibri" panose="020F0502020204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8" name="Rounded Rectangle 52"/>
          <p:cNvSpPr/>
          <p:nvPr/>
        </p:nvSpPr>
        <p:spPr>
          <a:xfrm>
            <a:off x="238125" y="5977890"/>
            <a:ext cx="8583295" cy="480060"/>
          </a:xfrm>
          <a:prstGeom prst="roundRect">
            <a:avLst>
              <a:gd name="adj" fmla="val 68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b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7.引企入校、深度合作，校企合作共建实训室</a:t>
            </a:r>
            <a:r>
              <a:rPr lang="en-US" alt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12</a:t>
            </a:r>
            <a:r>
              <a:rPr lang="zh-CN" altLang="en-US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个</a:t>
            </a:r>
            <a:r>
              <a:rPr lang="en-US" altLang="zh-CN" b="1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b="1" dirty="0">
              <a:solidFill>
                <a:srgbClr val="FFFF00"/>
              </a:solidFill>
              <a:latin typeface="Calibri" panose="020F0502020204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三、存在的不足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33"/>
          <p:cNvGrpSpPr/>
          <p:nvPr/>
        </p:nvGrpSpPr>
        <p:grpSpPr>
          <a:xfrm rot="16200000">
            <a:off x="2984012" y="1417309"/>
            <a:ext cx="1571349" cy="1851341"/>
            <a:chOff x="1208671" y="1659213"/>
            <a:chExt cx="2151201" cy="2534514"/>
          </a:xfrm>
          <a:solidFill>
            <a:schemeClr val="accent1"/>
          </a:solidFill>
        </p:grpSpPr>
        <p:sp>
          <p:nvSpPr>
            <p:cNvPr id="25" name="Flowchart: Alternate Process 24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4703815" y="1557304"/>
            <a:ext cx="1571350" cy="1851341"/>
            <a:chOff x="1208671" y="1659213"/>
            <a:chExt cx="2151201" cy="2534514"/>
          </a:xfrm>
          <a:solidFill>
            <a:schemeClr val="accent2"/>
          </a:solidFill>
        </p:grpSpPr>
        <p:sp>
          <p:nvSpPr>
            <p:cNvPr id="34" name="Flowchart: Alternate Process 3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3"/>
          <p:cNvGrpSpPr/>
          <p:nvPr/>
        </p:nvGrpSpPr>
        <p:grpSpPr>
          <a:xfrm rot="5400000">
            <a:off x="4556846" y="3386760"/>
            <a:ext cx="1571349" cy="1851341"/>
            <a:chOff x="1208671" y="1659213"/>
            <a:chExt cx="2151201" cy="2534514"/>
          </a:xfrm>
          <a:solidFill>
            <a:schemeClr val="accent3"/>
          </a:solidFill>
        </p:grpSpPr>
        <p:sp>
          <p:nvSpPr>
            <p:cNvPr id="44" name="Flowchart: Alternate Process 4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33"/>
          <p:cNvGrpSpPr/>
          <p:nvPr/>
        </p:nvGrpSpPr>
        <p:grpSpPr>
          <a:xfrm rot="10800000">
            <a:off x="2829453" y="3123205"/>
            <a:ext cx="1571350" cy="1851341"/>
            <a:chOff x="1208671" y="1659213"/>
            <a:chExt cx="2151201" cy="2534514"/>
          </a:xfrm>
          <a:solidFill>
            <a:schemeClr val="accent4"/>
          </a:solidFill>
        </p:grpSpPr>
        <p:sp>
          <p:nvSpPr>
            <p:cNvPr id="53" name="Flowchart: Alternate Process 52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134"/>
          <p:cNvGrpSpPr>
            <a:grpSpLocks noChangeAspect="1"/>
          </p:cNvGrpSpPr>
          <p:nvPr/>
        </p:nvGrpSpPr>
        <p:grpSpPr>
          <a:xfrm>
            <a:off x="2440352" y="1940206"/>
            <a:ext cx="778199" cy="778850"/>
            <a:chOff x="3287425" y="1417883"/>
            <a:chExt cx="648499" cy="649042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01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6" name="Group 129"/>
          <p:cNvGrpSpPr>
            <a:grpSpLocks noChangeAspect="1"/>
          </p:cNvGrpSpPr>
          <p:nvPr/>
        </p:nvGrpSpPr>
        <p:grpSpPr>
          <a:xfrm>
            <a:off x="5886065" y="1940206"/>
            <a:ext cx="778199" cy="778850"/>
            <a:chOff x="2779491" y="2517212"/>
            <a:chExt cx="648499" cy="64904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02</a:t>
              </a:r>
              <a:endParaRPr lang="en-US" sz="1800" b="1" dirty="0">
                <a:latin typeface="+mj-lt"/>
              </a:endParaRPr>
            </a:p>
          </p:txBody>
        </p:sp>
      </p:grpSp>
      <p:grpSp>
        <p:nvGrpSpPr>
          <p:cNvPr id="127" name="Group 130"/>
          <p:cNvGrpSpPr>
            <a:grpSpLocks noChangeAspect="1"/>
          </p:cNvGrpSpPr>
          <p:nvPr/>
        </p:nvGrpSpPr>
        <p:grpSpPr>
          <a:xfrm>
            <a:off x="5709596" y="3923223"/>
            <a:ext cx="778199" cy="778850"/>
            <a:chOff x="3287425" y="3613920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03</a:t>
              </a:r>
              <a:endParaRPr lang="en-US" sz="1800" b="1" dirty="0">
                <a:latin typeface="+mj-lt"/>
              </a:endParaRPr>
            </a:p>
          </p:txBody>
        </p:sp>
      </p:grpSp>
      <p:grpSp>
        <p:nvGrpSpPr>
          <p:cNvPr id="130" name="Group 133"/>
          <p:cNvGrpSpPr>
            <a:grpSpLocks noChangeAspect="1"/>
          </p:cNvGrpSpPr>
          <p:nvPr/>
        </p:nvGrpSpPr>
        <p:grpSpPr>
          <a:xfrm>
            <a:off x="2454916" y="3805748"/>
            <a:ext cx="778199" cy="778850"/>
            <a:chOff x="5249342" y="1406453"/>
            <a:chExt cx="648499" cy="649042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04</a:t>
              </a:r>
              <a:endParaRPr lang="en-US" sz="1800" b="1" dirty="0">
                <a:latin typeface="+mj-lt"/>
              </a:endParaRPr>
            </a:p>
          </p:txBody>
        </p:sp>
      </p:grpSp>
      <p:sp>
        <p:nvSpPr>
          <p:cNvPr id="135" name="Text Placeholder 3"/>
          <p:cNvSpPr txBox="1"/>
          <p:nvPr/>
        </p:nvSpPr>
        <p:spPr>
          <a:xfrm>
            <a:off x="348615" y="1823085"/>
            <a:ext cx="2092960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 defTabSz="914400">
              <a:spcBef>
                <a:spcPts val="0"/>
              </a:spcBef>
              <a:defRPr/>
            </a:pPr>
            <a:r>
              <a:rPr lang="zh-CN" sz="2400">
                <a:latin typeface="Calibri" panose="020F0502020204030204" charset="0"/>
                <a:sym typeface="+mn-ea"/>
              </a:rPr>
              <a:t>产教融合</a:t>
            </a:r>
            <a:endParaRPr lang="zh-CN" sz="2400">
              <a:latin typeface="Calibri" panose="020F0502020204030204" charset="0"/>
              <a:sym typeface="+mn-ea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zh-CN" sz="2400">
                <a:latin typeface="Calibri" panose="020F0502020204030204" charset="0"/>
                <a:sym typeface="+mn-ea"/>
              </a:rPr>
              <a:t>不平衡</a:t>
            </a:r>
            <a:endParaRPr 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138" name="Text Placeholder 3"/>
          <p:cNvSpPr txBox="1"/>
          <p:nvPr/>
        </p:nvSpPr>
        <p:spPr>
          <a:xfrm>
            <a:off x="6875780" y="1700530"/>
            <a:ext cx="2001520" cy="110744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sz="2400">
                <a:latin typeface="Calibri" panose="020F0502020204030204" charset="0"/>
                <a:cs typeface="+mn-ea"/>
              </a:rPr>
              <a:t>合作企业实习的学生数量有待进一步提高</a:t>
            </a:r>
            <a:endParaRPr lang="zh-CN" sz="2400">
              <a:latin typeface="Calibri" panose="020F0502020204030204" charset="0"/>
              <a:cs typeface="+mn-ea"/>
            </a:endParaRPr>
          </a:p>
        </p:txBody>
      </p:sp>
      <p:sp>
        <p:nvSpPr>
          <p:cNvPr id="145" name="Freeform 187"/>
          <p:cNvSpPr>
            <a:spLocks noEditPoints="1"/>
          </p:cNvSpPr>
          <p:nvPr/>
        </p:nvSpPr>
        <p:spPr bwMode="auto">
          <a:xfrm>
            <a:off x="3381387" y="2147979"/>
            <a:ext cx="531422" cy="3434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5224582" y="2077538"/>
            <a:ext cx="484318" cy="484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7" name="Freeform 56"/>
          <p:cNvSpPr>
            <a:spLocks noEditPoints="1"/>
          </p:cNvSpPr>
          <p:nvPr/>
        </p:nvSpPr>
        <p:spPr bwMode="auto">
          <a:xfrm>
            <a:off x="5108492" y="4038437"/>
            <a:ext cx="463769" cy="46376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8" name="Freeform 152"/>
          <p:cNvSpPr>
            <a:spLocks noEditPoints="1"/>
          </p:cNvSpPr>
          <p:nvPr/>
        </p:nvSpPr>
        <p:spPr bwMode="auto">
          <a:xfrm>
            <a:off x="3402501" y="3960218"/>
            <a:ext cx="452701" cy="4183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0" name="Group 33"/>
          <p:cNvGrpSpPr/>
          <p:nvPr/>
        </p:nvGrpSpPr>
        <p:grpSpPr>
          <a:xfrm rot="5400000">
            <a:off x="4575261" y="3262935"/>
            <a:ext cx="1571349" cy="1851341"/>
            <a:chOff x="1208671" y="1659213"/>
            <a:chExt cx="2151201" cy="2534514"/>
          </a:xfrm>
          <a:solidFill>
            <a:srgbClr val="FFC000"/>
          </a:solidFill>
        </p:grpSpPr>
        <p:sp>
          <p:nvSpPr>
            <p:cNvPr id="11" name="Flowchart: Alternate Process 4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48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30"/>
          <p:cNvGrpSpPr>
            <a:grpSpLocks noChangeAspect="1"/>
          </p:cNvGrpSpPr>
          <p:nvPr/>
        </p:nvGrpSpPr>
        <p:grpSpPr>
          <a:xfrm>
            <a:off x="5965501" y="3927033"/>
            <a:ext cx="778199" cy="778850"/>
            <a:chOff x="3287425" y="3613920"/>
            <a:chExt cx="648499" cy="649042"/>
          </a:xfrm>
          <a:solidFill>
            <a:srgbClr val="FFC000"/>
          </a:solidFill>
        </p:grpSpPr>
        <p:sp>
          <p:nvSpPr>
            <p:cNvPr id="14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Oval 128"/>
            <p:cNvSpPr>
              <a:spLocks noChangeAspect="1"/>
            </p:cNvSpPr>
            <p:nvPr/>
          </p:nvSpPr>
          <p:spPr>
            <a:xfrm>
              <a:off x="3364898" y="3680343"/>
              <a:ext cx="498845" cy="49926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03</a:t>
              </a:r>
              <a:endParaRPr lang="en-US" sz="1600" b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19" name="Freeform 56"/>
          <p:cNvSpPr>
            <a:spLocks noEditPoints="1"/>
          </p:cNvSpPr>
          <p:nvPr/>
        </p:nvSpPr>
        <p:spPr bwMode="auto">
          <a:xfrm>
            <a:off x="5273592" y="4030817"/>
            <a:ext cx="463769" cy="46376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Group 129"/>
          <p:cNvGrpSpPr>
            <a:grpSpLocks noChangeAspect="1"/>
          </p:cNvGrpSpPr>
          <p:nvPr/>
        </p:nvGrpSpPr>
        <p:grpSpPr>
          <a:xfrm>
            <a:off x="5994015" y="3914421"/>
            <a:ext cx="778199" cy="778850"/>
            <a:chOff x="2779491" y="2517212"/>
            <a:chExt cx="648499" cy="649042"/>
          </a:xfrm>
        </p:grpSpPr>
        <p:sp>
          <p:nvSpPr>
            <p:cNvPr id="21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03</a:t>
              </a:r>
              <a:endParaRPr lang="en-US" sz="1800" b="1" dirty="0">
                <a:latin typeface="+mj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948170" y="3500755"/>
            <a:ext cx="19818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>
                <a:latin typeface="Calibri" panose="020F0502020204030204" charset="0"/>
                <a:sym typeface="+mn-ea"/>
              </a:rPr>
              <a:t>企业兼职教师</a:t>
            </a:r>
            <a:r>
              <a:rPr lang="zh-CN" sz="2400">
                <a:latin typeface="Calibri" panose="020F0502020204030204" charset="0"/>
                <a:sym typeface="+mn-ea"/>
              </a:rPr>
              <a:t>教学</a:t>
            </a:r>
            <a:r>
              <a:rPr sz="2400">
                <a:latin typeface="Calibri" panose="020F0502020204030204" charset="0"/>
                <a:sym typeface="+mn-ea"/>
              </a:rPr>
              <a:t>效果不令人满意</a:t>
            </a:r>
            <a:endParaRPr lang="zh-CN" altLang="en-US" sz="2400"/>
          </a:p>
        </p:txBody>
      </p:sp>
      <p:sp>
        <p:nvSpPr>
          <p:cNvPr id="24" name="Text Placeholder 3"/>
          <p:cNvSpPr txBox="1"/>
          <p:nvPr/>
        </p:nvSpPr>
        <p:spPr>
          <a:xfrm>
            <a:off x="133985" y="3775710"/>
            <a:ext cx="221043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 defTabSz="914400">
              <a:spcBef>
                <a:spcPct val="20000"/>
              </a:spcBef>
              <a:buClrTx/>
              <a:buSzTx/>
              <a:buNone/>
              <a:defRPr/>
            </a:pPr>
            <a:r>
              <a:rPr lang="zh-CN" sz="2400">
                <a:latin typeface="Calibri" panose="020F0502020204030204" charset="0"/>
                <a:cs typeface="+mn-ea"/>
                <a:sym typeface="+mn-ea"/>
              </a:rPr>
              <a:t>校企合作深度和广度有待加强</a:t>
            </a:r>
            <a:endParaRPr lang="zh-CN" sz="2400">
              <a:latin typeface="Calibri" panose="020F0502020204030204" charset="0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ldLvl="0" animBg="1"/>
      <p:bldP spid="146" grpId="0" bldLvl="0" animBg="1"/>
      <p:bldP spid="147" grpId="0" bldLvl="0" animBg="1"/>
      <p:bldP spid="148" grpId="0" bldLvl="0" animBg="1"/>
      <p:bldP spid="19" grpId="0" bldLvl="0" animBg="1"/>
      <p:bldP spid="135" grpId="0"/>
      <p:bldP spid="138" grpId="0"/>
      <p:bldP spid="138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8585" y="836930"/>
            <a:ext cx="5509895" cy="5301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32730" y="836930"/>
            <a:ext cx="1336675" cy="4914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横向融通</a:t>
            </a:r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5332730" y="1772920"/>
            <a:ext cx="129603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产教融合</a:t>
            </a:r>
            <a:endParaRPr lang="zh-CN" altLang="en-US" b="1"/>
          </a:p>
        </p:txBody>
      </p:sp>
      <p:sp>
        <p:nvSpPr>
          <p:cNvPr id="7" name="矩形 6"/>
          <p:cNvSpPr/>
          <p:nvPr/>
        </p:nvSpPr>
        <p:spPr>
          <a:xfrm>
            <a:off x="7092315" y="1772920"/>
            <a:ext cx="164020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政策、制度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7045960" y="2637155"/>
            <a:ext cx="2013585" cy="189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800"/>
              <a:t>1.</a:t>
            </a:r>
            <a:r>
              <a:rPr lang="zh-CN" altLang="en-US" sz="1800"/>
              <a:t>中央预算支持；</a:t>
            </a:r>
            <a:endParaRPr lang="zh-CN" altLang="en-US" sz="1800"/>
          </a:p>
          <a:p>
            <a:pPr algn="l"/>
            <a:r>
              <a:rPr lang="en-US" altLang="zh-CN" sz="1800"/>
              <a:t>2.</a:t>
            </a:r>
            <a:r>
              <a:rPr lang="zh-CN" altLang="en-US" sz="1800"/>
              <a:t>组合投资基金；</a:t>
            </a:r>
            <a:endParaRPr lang="zh-CN" altLang="en-US" sz="1800"/>
          </a:p>
          <a:p>
            <a:pPr algn="l"/>
            <a:r>
              <a:rPr lang="en-US" altLang="zh-CN" sz="1800"/>
              <a:t>3.</a:t>
            </a:r>
            <a:r>
              <a:rPr lang="zh-CN" altLang="en-US" sz="1800"/>
              <a:t>教育附加抵免；</a:t>
            </a:r>
            <a:endParaRPr lang="zh-CN" altLang="en-US" sz="1800"/>
          </a:p>
          <a:p>
            <a:pPr algn="l"/>
            <a:r>
              <a:rPr lang="en-US" altLang="zh-CN" sz="1800"/>
              <a:t>4.“</a:t>
            </a:r>
            <a:r>
              <a:rPr lang="zh-CN" altLang="en-US" sz="1800"/>
              <a:t>金融</a:t>
            </a:r>
            <a:r>
              <a:rPr lang="en-US" altLang="zh-CN" sz="1800"/>
              <a:t>+</a:t>
            </a:r>
            <a:r>
              <a:rPr lang="zh-CN" altLang="en-US" sz="1800"/>
              <a:t>财政</a:t>
            </a:r>
            <a:r>
              <a:rPr lang="en-US" altLang="zh-CN" sz="1800"/>
              <a:t>+</a:t>
            </a:r>
            <a:r>
              <a:rPr lang="zh-CN" altLang="en-US" sz="1800"/>
              <a:t>土地</a:t>
            </a:r>
            <a:r>
              <a:rPr lang="en-US" altLang="zh-CN" sz="1800"/>
              <a:t>+</a:t>
            </a:r>
            <a:r>
              <a:rPr lang="zh-CN" altLang="en-US" sz="1800"/>
              <a:t>信用</a:t>
            </a:r>
            <a:r>
              <a:rPr lang="en-US" altLang="zh-CN" sz="1800"/>
              <a:t>”</a:t>
            </a:r>
            <a:r>
              <a:rPr lang="zh-CN" altLang="en-US" sz="1800"/>
              <a:t>组合激励；</a:t>
            </a:r>
            <a:endParaRPr lang="zh-CN" altLang="en-US" sz="1800"/>
          </a:p>
          <a:p>
            <a:pPr algn="l"/>
            <a:r>
              <a:rPr lang="en-US" altLang="zh-CN" sz="1800"/>
              <a:t>5.</a:t>
            </a:r>
            <a:r>
              <a:rPr lang="zh-CN" altLang="en-US" sz="1800"/>
              <a:t>财税优惠</a:t>
            </a:r>
            <a:endParaRPr lang="zh-CN" altLang="en-US" sz="1800"/>
          </a:p>
        </p:txBody>
      </p:sp>
      <p:sp>
        <p:nvSpPr>
          <p:cNvPr id="9" name="矩形 8">
            <a:hlinkClick r:id=""/>
          </p:cNvPr>
          <p:cNvSpPr/>
          <p:nvPr/>
        </p:nvSpPr>
        <p:spPr>
          <a:xfrm>
            <a:off x="5370830" y="3035300"/>
            <a:ext cx="1224915" cy="1002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产教融合型企业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5868035" y="1484630"/>
            <a:ext cx="143510" cy="2159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732270" y="1988820"/>
            <a:ext cx="215900" cy="1441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7884160" y="2348865"/>
            <a:ext cx="144145" cy="2159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6669405" y="3453130"/>
            <a:ext cx="215900" cy="14414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四、建设思路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5" grpId="0" animBg="1"/>
      <p:bldP spid="11" grpId="0" animBg="1"/>
      <p:bldP spid="6" grpId="0" animBg="1"/>
      <p:bldP spid="12" grpId="0" animBg="1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764540"/>
            <a:ext cx="4627245" cy="71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844675"/>
            <a:ext cx="5171440" cy="106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1124585"/>
            <a:ext cx="2216150" cy="5332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5" y="1121410"/>
            <a:ext cx="2334895" cy="5358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455" y="1121410"/>
            <a:ext cx="2169795" cy="53365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830" y="1052830"/>
            <a:ext cx="2282190" cy="53333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17240" y="620395"/>
            <a:ext cx="3486785" cy="4743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浙江省首批产教融合型企业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364740" y="6143625"/>
            <a:ext cx="2160270" cy="360045"/>
          </a:xfrm>
          <a:prstGeom prst="roundRect">
            <a:avLst/>
          </a:prstGeom>
          <a:noFill/>
          <a:ln w="44450" cmpd="sng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055235" y="3500755"/>
            <a:ext cx="1748790" cy="360045"/>
          </a:xfrm>
          <a:prstGeom prst="roundRect">
            <a:avLst/>
          </a:prstGeom>
          <a:noFill/>
          <a:ln w="44450" cmpd="sng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-36830" y="3068955"/>
            <a:ext cx="2160270" cy="360045"/>
          </a:xfrm>
          <a:prstGeom prst="roundRect">
            <a:avLst/>
          </a:prstGeom>
          <a:noFill/>
          <a:ln w="44450" cmpd="sng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003800" y="4509135"/>
            <a:ext cx="1748790" cy="360045"/>
          </a:xfrm>
          <a:prstGeom prst="roundRect">
            <a:avLst/>
          </a:prstGeom>
          <a:noFill/>
          <a:ln w="44450" cmpd="sng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236460" y="2853055"/>
            <a:ext cx="1748790" cy="360045"/>
          </a:xfrm>
          <a:prstGeom prst="roundRect">
            <a:avLst/>
          </a:prstGeom>
          <a:noFill/>
          <a:ln w="44450" cmpd="sng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四、建设思路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7" grpId="0" bldLvl="0" animBg="1"/>
      <p:bldP spid="15" grpId="0" bldLvl="0" animBg="1"/>
      <p:bldP spid="16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8585" y="874395"/>
            <a:ext cx="5509895" cy="5301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32730" y="836930"/>
            <a:ext cx="1336675" cy="4914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横向融通</a:t>
            </a:r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5332730" y="1772920"/>
            <a:ext cx="129603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产教融合</a:t>
            </a:r>
            <a:endParaRPr lang="zh-CN" altLang="en-US" b="1"/>
          </a:p>
        </p:txBody>
      </p:sp>
      <p:sp>
        <p:nvSpPr>
          <p:cNvPr id="7" name="矩形 6"/>
          <p:cNvSpPr/>
          <p:nvPr/>
        </p:nvSpPr>
        <p:spPr>
          <a:xfrm>
            <a:off x="7092315" y="1772920"/>
            <a:ext cx="1640205" cy="504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政策、制度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7045960" y="2637155"/>
            <a:ext cx="2013585" cy="189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800"/>
              <a:t>1.</a:t>
            </a:r>
            <a:r>
              <a:rPr lang="zh-CN" altLang="en-US" sz="1800"/>
              <a:t>中央预算支持；</a:t>
            </a:r>
            <a:endParaRPr lang="zh-CN" altLang="en-US" sz="1800"/>
          </a:p>
          <a:p>
            <a:pPr algn="l"/>
            <a:r>
              <a:rPr lang="en-US" altLang="zh-CN" sz="1800"/>
              <a:t>2.</a:t>
            </a:r>
            <a:r>
              <a:rPr lang="zh-CN" altLang="en-US" sz="1800"/>
              <a:t>组合投资基金；</a:t>
            </a:r>
            <a:endParaRPr lang="zh-CN" altLang="en-US" sz="1800"/>
          </a:p>
          <a:p>
            <a:pPr algn="l"/>
            <a:r>
              <a:rPr lang="en-US" altLang="zh-CN" sz="1800"/>
              <a:t>3.</a:t>
            </a:r>
            <a:r>
              <a:rPr lang="zh-CN" altLang="en-US" sz="1800"/>
              <a:t>教育附加抵免；</a:t>
            </a:r>
            <a:endParaRPr lang="zh-CN" altLang="en-US" sz="1800"/>
          </a:p>
          <a:p>
            <a:pPr algn="l"/>
            <a:r>
              <a:rPr lang="en-US" altLang="zh-CN" sz="1800"/>
              <a:t>4.“</a:t>
            </a:r>
            <a:r>
              <a:rPr lang="zh-CN" altLang="en-US" sz="1800"/>
              <a:t>金融</a:t>
            </a:r>
            <a:r>
              <a:rPr lang="en-US" altLang="zh-CN" sz="1800"/>
              <a:t>+</a:t>
            </a:r>
            <a:r>
              <a:rPr lang="zh-CN" altLang="en-US" sz="1800"/>
              <a:t>财政</a:t>
            </a:r>
            <a:r>
              <a:rPr lang="en-US" altLang="zh-CN" sz="1800"/>
              <a:t>+</a:t>
            </a:r>
            <a:r>
              <a:rPr lang="zh-CN" altLang="en-US" sz="1800"/>
              <a:t>土地</a:t>
            </a:r>
            <a:r>
              <a:rPr lang="en-US" altLang="zh-CN" sz="1800"/>
              <a:t>+</a:t>
            </a:r>
            <a:r>
              <a:rPr lang="zh-CN" altLang="en-US" sz="1800"/>
              <a:t>信用</a:t>
            </a:r>
            <a:r>
              <a:rPr lang="en-US" altLang="zh-CN" sz="1800"/>
              <a:t>”</a:t>
            </a:r>
            <a:r>
              <a:rPr lang="zh-CN" altLang="en-US" sz="1800"/>
              <a:t>组合激励；</a:t>
            </a:r>
            <a:endParaRPr lang="zh-CN" altLang="en-US" sz="1800"/>
          </a:p>
          <a:p>
            <a:pPr algn="l"/>
            <a:r>
              <a:rPr lang="en-US" altLang="zh-CN" sz="1800"/>
              <a:t>5.</a:t>
            </a:r>
            <a:r>
              <a:rPr lang="zh-CN" altLang="en-US" sz="1800"/>
              <a:t>财税优惠</a:t>
            </a:r>
            <a:endParaRPr lang="zh-CN" altLang="en-US" sz="1800"/>
          </a:p>
        </p:txBody>
      </p:sp>
      <p:sp>
        <p:nvSpPr>
          <p:cNvPr id="9" name="矩形 8">
            <a:hlinkClick r:id=""/>
          </p:cNvPr>
          <p:cNvSpPr/>
          <p:nvPr/>
        </p:nvSpPr>
        <p:spPr>
          <a:xfrm>
            <a:off x="5370830" y="3035300"/>
            <a:ext cx="1224915" cy="1002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产教融合型企业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70830" y="4867275"/>
            <a:ext cx="3519170" cy="15855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一批产教联盟</a:t>
            </a:r>
            <a:endParaRPr lang="zh-CN" altLang="en-US"/>
          </a:p>
          <a:p>
            <a:pPr algn="l"/>
            <a:r>
              <a:rPr lang="zh-CN" altLang="en-US"/>
              <a:t>一批产教融合示范基地</a:t>
            </a:r>
            <a:endParaRPr lang="zh-CN" altLang="en-US"/>
          </a:p>
          <a:p>
            <a:pPr algn="l"/>
            <a:r>
              <a:rPr lang="zh-CN" altLang="en-US"/>
              <a:t>一批产教融合试点企业</a:t>
            </a:r>
            <a:endParaRPr lang="zh-CN" altLang="en-US"/>
          </a:p>
          <a:p>
            <a:pPr algn="l"/>
            <a:r>
              <a:rPr lang="zh-CN" altLang="en-US"/>
              <a:t>一批产教融合工程项目</a:t>
            </a:r>
            <a:endParaRPr lang="zh-CN" altLang="en-US"/>
          </a:p>
          <a:p>
            <a:pPr algn="l"/>
            <a:r>
              <a:rPr lang="zh-CN" altLang="en-US"/>
              <a:t>一批产学合作协同育人项目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5868035" y="1484630"/>
            <a:ext cx="143510" cy="2159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732270" y="1988820"/>
            <a:ext cx="215900" cy="1441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7884160" y="2348865"/>
            <a:ext cx="144145" cy="2159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6669405" y="3453130"/>
            <a:ext cx="215900" cy="14414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下箭头 1"/>
          <p:cNvSpPr/>
          <p:nvPr/>
        </p:nvSpPr>
        <p:spPr>
          <a:xfrm>
            <a:off x="5867400" y="4364990"/>
            <a:ext cx="144145" cy="2159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四、建设思路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755650" y="1988820"/>
            <a:ext cx="3773805" cy="29140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spcBef>
                <a:spcPts val="1000"/>
              </a:spcBef>
              <a:spcAft>
                <a:spcPts val="1000"/>
              </a:spcAft>
            </a:pPr>
            <a:r>
              <a:rPr lang="zh-CN" altLang="en-US"/>
              <a:t>一批产教联盟</a:t>
            </a:r>
            <a:endParaRPr lang="zh-CN" altLang="en-US"/>
          </a:p>
          <a:p>
            <a:pPr algn="l">
              <a:spcBef>
                <a:spcPts val="1000"/>
              </a:spcBef>
              <a:spcAft>
                <a:spcPts val="1000"/>
              </a:spcAft>
            </a:pPr>
            <a:r>
              <a:rPr lang="zh-CN" altLang="en-US"/>
              <a:t>一批产教融合示范基地</a:t>
            </a:r>
            <a:endParaRPr lang="zh-CN" altLang="en-US"/>
          </a:p>
          <a:p>
            <a:pPr algn="l">
              <a:spcBef>
                <a:spcPts val="1000"/>
              </a:spcBef>
              <a:spcAft>
                <a:spcPts val="1000"/>
              </a:spcAft>
            </a:pPr>
            <a:r>
              <a:rPr lang="zh-CN" altLang="en-US"/>
              <a:t>一批产教融合试点企业</a:t>
            </a:r>
            <a:endParaRPr lang="zh-CN" altLang="en-US"/>
          </a:p>
          <a:p>
            <a:pPr algn="l">
              <a:spcBef>
                <a:spcPts val="1000"/>
              </a:spcBef>
              <a:spcAft>
                <a:spcPts val="1000"/>
              </a:spcAft>
            </a:pPr>
            <a:r>
              <a:rPr lang="zh-CN" altLang="en-US"/>
              <a:t>一批产教融合工程项目</a:t>
            </a:r>
            <a:endParaRPr lang="zh-CN" altLang="en-US"/>
          </a:p>
          <a:p>
            <a:pPr algn="l">
              <a:spcBef>
                <a:spcPts val="1000"/>
              </a:spcBef>
              <a:spcAft>
                <a:spcPts val="1000"/>
              </a:spcAft>
            </a:pPr>
            <a:r>
              <a:rPr lang="zh-CN" altLang="en-US"/>
              <a:t>一批产学合作协同育人项目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1505" y="3789045"/>
            <a:ext cx="5681345" cy="983615"/>
          </a:xfrm>
          <a:prstGeom prst="rect">
            <a:avLst/>
          </a:prstGeom>
          <a:noFill/>
          <a:ln w="5715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64455" y="4149090"/>
            <a:ext cx="97726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/>
              <a:t>学校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64455" y="3246755"/>
            <a:ext cx="97726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/>
              <a:t>企业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147945" y="2665730"/>
            <a:ext cx="126047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/>
              <a:t>产业园区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28260" y="2060575"/>
            <a:ext cx="355854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en-US" altLang="zh-CN"/>
              <a:t>1</a:t>
            </a:r>
            <a:r>
              <a:rPr lang="zh-CN" altLang="en-US"/>
              <a:t>本科</a:t>
            </a:r>
            <a:r>
              <a:rPr lang="en-US" altLang="zh-CN"/>
              <a:t>+2</a:t>
            </a:r>
            <a:r>
              <a:rPr lang="zh-CN" altLang="en-US"/>
              <a:t>高职</a:t>
            </a:r>
            <a:r>
              <a:rPr lang="en-US" altLang="zh-CN"/>
              <a:t>+3</a:t>
            </a:r>
            <a:r>
              <a:rPr lang="zh-CN" altLang="en-US"/>
              <a:t>中职</a:t>
            </a:r>
            <a:r>
              <a:rPr lang="en-US" altLang="zh-CN"/>
              <a:t>+3</a:t>
            </a:r>
            <a:r>
              <a:rPr lang="zh-CN" altLang="en-US"/>
              <a:t>企业</a:t>
            </a: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702810" y="2205355"/>
            <a:ext cx="288290" cy="1441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4702810" y="2781300"/>
            <a:ext cx="288290" cy="1441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4702810" y="3357880"/>
            <a:ext cx="288290" cy="1441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702810" y="4293235"/>
            <a:ext cx="288290" cy="1441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59840" y="1196975"/>
            <a:ext cx="2306955" cy="48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五个一批</a:t>
            </a:r>
            <a:endParaRPr lang="zh-CN" altLang="en-US" sz="2400" b="1"/>
          </a:p>
        </p:txBody>
      </p:sp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四、建设思路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604520"/>
            <a:ext cx="8942070" cy="30372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0155" y="3141345"/>
            <a:ext cx="2329180" cy="575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非产教融合型企业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4024630"/>
            <a:ext cx="5173980" cy="2626995"/>
          </a:xfrm>
          <a:prstGeom prst="rect">
            <a:avLst/>
          </a:prstGeom>
        </p:spPr>
      </p:pic>
      <p:sp>
        <p:nvSpPr>
          <p:cNvPr id="7" name="上箭头 6"/>
          <p:cNvSpPr/>
          <p:nvPr/>
        </p:nvSpPr>
        <p:spPr>
          <a:xfrm>
            <a:off x="4836795" y="2708910"/>
            <a:ext cx="215900" cy="360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836930"/>
            <a:ext cx="5340350" cy="5833110"/>
          </a:xfrm>
          <a:prstGeom prst="rect">
            <a:avLst/>
          </a:prstGeom>
        </p:spPr>
      </p:pic>
      <p:sp>
        <p:nvSpPr>
          <p:cNvPr id="6149" name="Rectangle 4"/>
          <p:cNvSpPr/>
          <p:nvPr/>
        </p:nvSpPr>
        <p:spPr>
          <a:xfrm>
            <a:off x="0" y="73660"/>
            <a:ext cx="2790190" cy="460375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四、建设思路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bldLvl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510,&quot;width&quot;:6950}"/>
</p:tagLst>
</file>

<file path=ppt/tags/tag2.xml><?xml version="1.0" encoding="utf-8"?>
<p:tagLst xmlns:p="http://schemas.openxmlformats.org/presentationml/2006/main">
  <p:tag name="KSO_WM_UNIT_PLACING_PICTURE_USER_VIEWPORT" val="{&quot;height&quot;:6510,&quot;width&quot;:6950}"/>
</p:tagLst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Book Antiqua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WPS 演示</Application>
  <PresentationFormat>在屏幕上显示</PresentationFormat>
  <Paragraphs>208</Paragraphs>
  <Slides>14</Slides>
  <Notes>0</Notes>
  <HiddenSlides>6</HiddenSlides>
  <MMClips>0</MMClips>
  <ScaleCrop>false</ScaleCrop>
  <HeadingPairs>
    <vt:vector size="10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  <vt:variant>
        <vt:lpstr>自定义放映</vt:lpstr>
      </vt:variant>
      <vt:variant>
        <vt:i4>1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Book Antiqua</vt:lpstr>
      <vt:lpstr>楷体_GB2312</vt:lpstr>
      <vt:lpstr>新宋体</vt:lpstr>
      <vt:lpstr>微软雅黑</vt:lpstr>
      <vt:lpstr>Arial Unicode MS</vt:lpstr>
      <vt:lpstr>自定义设计方案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电子商务网络技术基础</dc:title>
  <dc:creator>MC SYSTEM</dc:creator>
  <cp:lastModifiedBy>Miss Zhang</cp:lastModifiedBy>
  <cp:revision>241</cp:revision>
  <dcterms:created xsi:type="dcterms:W3CDTF">2009-09-16T12:37:00Z</dcterms:created>
  <dcterms:modified xsi:type="dcterms:W3CDTF">2021-09-02T23:12:08Z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E80B086B83CE49A2A34B50939ECE95F0</vt:lpwstr>
  </property>
</Properties>
</file>