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8"/>
  </p:notesMasterIdLst>
  <p:sldIdLst>
    <p:sldId id="256" r:id="rId2"/>
    <p:sldId id="296" r:id="rId3"/>
    <p:sldId id="337" r:id="rId4"/>
    <p:sldId id="339" r:id="rId5"/>
    <p:sldId id="340" r:id="rId6"/>
    <p:sldId id="338" r:id="rId7"/>
    <p:sldId id="298" r:id="rId8"/>
    <p:sldId id="341" r:id="rId9"/>
    <p:sldId id="342" r:id="rId10"/>
    <p:sldId id="343" r:id="rId11"/>
    <p:sldId id="344" r:id="rId12"/>
    <p:sldId id="345" r:id="rId13"/>
    <p:sldId id="347" r:id="rId14"/>
    <p:sldId id="348" r:id="rId15"/>
    <p:sldId id="349" r:id="rId16"/>
    <p:sldId id="350" r:id="rId17"/>
    <p:sldId id="351" r:id="rId18"/>
    <p:sldId id="352" r:id="rId19"/>
    <p:sldId id="354" r:id="rId20"/>
    <p:sldId id="356" r:id="rId21"/>
    <p:sldId id="357" r:id="rId22"/>
    <p:sldId id="358" r:id="rId23"/>
    <p:sldId id="360" r:id="rId24"/>
    <p:sldId id="361" r:id="rId25"/>
    <p:sldId id="364" r:id="rId26"/>
    <p:sldId id="365" r:id="rId27"/>
    <p:sldId id="363" r:id="rId28"/>
    <p:sldId id="366" r:id="rId29"/>
    <p:sldId id="367" r:id="rId30"/>
    <p:sldId id="368" r:id="rId31"/>
    <p:sldId id="369" r:id="rId32"/>
    <p:sldId id="370" r:id="rId33"/>
    <p:sldId id="371" r:id="rId34"/>
    <p:sldId id="372" r:id="rId35"/>
    <p:sldId id="373" r:id="rId36"/>
    <p:sldId id="374" r:id="rId37"/>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4" d="100"/>
          <a:sy n="64" d="100"/>
        </p:scale>
        <p:origin x="134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7EC705-EFBB-4472-8904-301ED48803CA}" type="datetimeFigureOut">
              <a:rPr lang="zh-CN" altLang="en-US" smtClean="0"/>
              <a:t>2021/9/2</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068CB1-6141-472D-A7FB-72195044EE12}" type="slidenum">
              <a:rPr lang="zh-CN" altLang="en-US" smtClean="0"/>
              <a:t>‹#›</a:t>
            </a:fld>
            <a:endParaRPr lang="zh-CN" altLang="en-US"/>
          </a:p>
        </p:txBody>
      </p:sp>
    </p:spTree>
    <p:extLst>
      <p:ext uri="{BB962C8B-B14F-4D97-AF65-F5344CB8AC3E}">
        <p14:creationId xmlns:p14="http://schemas.microsoft.com/office/powerpoint/2010/main" val="3586558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我国高等教育开展三全育人的背景和目的</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2</a:t>
            </a:fld>
            <a:endParaRPr lang="zh-CN" altLang="en-US"/>
          </a:p>
        </p:txBody>
      </p:sp>
    </p:spTree>
    <p:extLst>
      <p:ext uri="{BB962C8B-B14F-4D97-AF65-F5344CB8AC3E}">
        <p14:creationId xmlns:p14="http://schemas.microsoft.com/office/powerpoint/2010/main" val="3742986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“三全育人”的中心在育</a:t>
            </a:r>
          </a:p>
        </p:txBody>
      </p:sp>
      <p:sp>
        <p:nvSpPr>
          <p:cNvPr id="4" name="灯片编号占位符 3"/>
          <p:cNvSpPr>
            <a:spLocks noGrp="1"/>
          </p:cNvSpPr>
          <p:nvPr>
            <p:ph type="sldNum" sz="quarter" idx="10"/>
          </p:nvPr>
        </p:nvSpPr>
        <p:spPr/>
        <p:txBody>
          <a:bodyPr/>
          <a:lstStyle/>
          <a:p>
            <a:fld id="{AB068CB1-6141-472D-A7FB-72195044EE12}" type="slidenum">
              <a:rPr lang="zh-CN" altLang="en-US" smtClean="0"/>
              <a:t>12</a:t>
            </a:fld>
            <a:endParaRPr lang="zh-CN" altLang="en-US"/>
          </a:p>
        </p:txBody>
      </p:sp>
    </p:spTree>
    <p:extLst>
      <p:ext uri="{BB962C8B-B14F-4D97-AF65-F5344CB8AC3E}">
        <p14:creationId xmlns:p14="http://schemas.microsoft.com/office/powerpoint/2010/main" val="3050701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聚焦教师</a:t>
            </a:r>
          </a:p>
        </p:txBody>
      </p:sp>
      <p:sp>
        <p:nvSpPr>
          <p:cNvPr id="4" name="灯片编号占位符 3"/>
          <p:cNvSpPr>
            <a:spLocks noGrp="1"/>
          </p:cNvSpPr>
          <p:nvPr>
            <p:ph type="sldNum" sz="quarter" idx="10"/>
          </p:nvPr>
        </p:nvSpPr>
        <p:spPr/>
        <p:txBody>
          <a:bodyPr/>
          <a:lstStyle/>
          <a:p>
            <a:fld id="{AB068CB1-6141-472D-A7FB-72195044EE12}" type="slidenum">
              <a:rPr lang="zh-CN" altLang="en-US" smtClean="0"/>
              <a:t>13</a:t>
            </a:fld>
            <a:endParaRPr lang="zh-CN" altLang="en-US"/>
          </a:p>
        </p:txBody>
      </p:sp>
    </p:spTree>
    <p:extLst>
      <p:ext uri="{BB962C8B-B14F-4D97-AF65-F5344CB8AC3E}">
        <p14:creationId xmlns:p14="http://schemas.microsoft.com/office/powerpoint/2010/main" val="53496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“三全育人”的重心在“全”</a:t>
            </a:r>
          </a:p>
        </p:txBody>
      </p:sp>
      <p:sp>
        <p:nvSpPr>
          <p:cNvPr id="4" name="灯片编号占位符 3"/>
          <p:cNvSpPr>
            <a:spLocks noGrp="1"/>
          </p:cNvSpPr>
          <p:nvPr>
            <p:ph type="sldNum" sz="quarter" idx="10"/>
          </p:nvPr>
        </p:nvSpPr>
        <p:spPr/>
        <p:txBody>
          <a:bodyPr/>
          <a:lstStyle/>
          <a:p>
            <a:fld id="{AB068CB1-6141-472D-A7FB-72195044EE12}" type="slidenum">
              <a:rPr lang="zh-CN" altLang="en-US" smtClean="0"/>
              <a:t>14</a:t>
            </a:fld>
            <a:endParaRPr lang="zh-CN" altLang="en-US"/>
          </a:p>
        </p:txBody>
      </p:sp>
    </p:spTree>
    <p:extLst>
      <p:ext uri="{BB962C8B-B14F-4D97-AF65-F5344CB8AC3E}">
        <p14:creationId xmlns:p14="http://schemas.microsoft.com/office/powerpoint/2010/main" val="1897570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教育主体上从“单”转向“全”</a:t>
            </a:r>
          </a:p>
        </p:txBody>
      </p:sp>
      <p:sp>
        <p:nvSpPr>
          <p:cNvPr id="4" name="灯片编号占位符 3"/>
          <p:cNvSpPr>
            <a:spLocks noGrp="1"/>
          </p:cNvSpPr>
          <p:nvPr>
            <p:ph type="sldNum" sz="quarter" idx="10"/>
          </p:nvPr>
        </p:nvSpPr>
        <p:spPr/>
        <p:txBody>
          <a:bodyPr/>
          <a:lstStyle/>
          <a:p>
            <a:fld id="{AB068CB1-6141-472D-A7FB-72195044EE12}" type="slidenum">
              <a:rPr lang="zh-CN" altLang="en-US" smtClean="0"/>
              <a:t>15</a:t>
            </a:fld>
            <a:endParaRPr lang="zh-CN" altLang="en-US"/>
          </a:p>
        </p:txBody>
      </p:sp>
    </p:spTree>
    <p:extLst>
      <p:ext uri="{BB962C8B-B14F-4D97-AF65-F5344CB8AC3E}">
        <p14:creationId xmlns:p14="http://schemas.microsoft.com/office/powerpoint/2010/main" val="1249714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育人过程上从“分”转向“合”</a:t>
            </a:r>
          </a:p>
        </p:txBody>
      </p:sp>
      <p:sp>
        <p:nvSpPr>
          <p:cNvPr id="4" name="灯片编号占位符 3"/>
          <p:cNvSpPr>
            <a:spLocks noGrp="1"/>
          </p:cNvSpPr>
          <p:nvPr>
            <p:ph type="sldNum" sz="quarter" idx="10"/>
          </p:nvPr>
        </p:nvSpPr>
        <p:spPr/>
        <p:txBody>
          <a:bodyPr/>
          <a:lstStyle/>
          <a:p>
            <a:fld id="{AB068CB1-6141-472D-A7FB-72195044EE12}" type="slidenum">
              <a:rPr lang="zh-CN" altLang="en-US" smtClean="0"/>
              <a:t>16</a:t>
            </a:fld>
            <a:endParaRPr lang="zh-CN" altLang="en-US"/>
          </a:p>
        </p:txBody>
      </p:sp>
    </p:spTree>
    <p:extLst>
      <p:ext uri="{BB962C8B-B14F-4D97-AF65-F5344CB8AC3E}">
        <p14:creationId xmlns:p14="http://schemas.microsoft.com/office/powerpoint/2010/main" val="4134729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“三全育人”的着力点</a:t>
            </a:r>
          </a:p>
        </p:txBody>
      </p:sp>
      <p:sp>
        <p:nvSpPr>
          <p:cNvPr id="4" name="灯片编号占位符 3"/>
          <p:cNvSpPr>
            <a:spLocks noGrp="1"/>
          </p:cNvSpPr>
          <p:nvPr>
            <p:ph type="sldNum" sz="quarter" idx="10"/>
          </p:nvPr>
        </p:nvSpPr>
        <p:spPr/>
        <p:txBody>
          <a:bodyPr/>
          <a:lstStyle/>
          <a:p>
            <a:fld id="{AB068CB1-6141-472D-A7FB-72195044EE12}" type="slidenum">
              <a:rPr lang="zh-CN" altLang="en-US" smtClean="0"/>
              <a:t>17</a:t>
            </a:fld>
            <a:endParaRPr lang="zh-CN" altLang="en-US"/>
          </a:p>
        </p:txBody>
      </p:sp>
    </p:spTree>
    <p:extLst>
      <p:ext uri="{BB962C8B-B14F-4D97-AF65-F5344CB8AC3E}">
        <p14:creationId xmlns:p14="http://schemas.microsoft.com/office/powerpoint/2010/main" val="3894124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育人空间上从“点”转向“体” 三个推进</a:t>
            </a:r>
          </a:p>
        </p:txBody>
      </p:sp>
      <p:sp>
        <p:nvSpPr>
          <p:cNvPr id="4" name="灯片编号占位符 3"/>
          <p:cNvSpPr>
            <a:spLocks noGrp="1"/>
          </p:cNvSpPr>
          <p:nvPr>
            <p:ph type="sldNum" sz="quarter" idx="10"/>
          </p:nvPr>
        </p:nvSpPr>
        <p:spPr/>
        <p:txBody>
          <a:bodyPr/>
          <a:lstStyle/>
          <a:p>
            <a:fld id="{AB068CB1-6141-472D-A7FB-72195044EE12}" type="slidenum">
              <a:rPr lang="zh-CN" altLang="en-US" smtClean="0"/>
              <a:t>18</a:t>
            </a:fld>
            <a:endParaRPr lang="zh-CN" altLang="en-US"/>
          </a:p>
        </p:txBody>
      </p:sp>
    </p:spTree>
    <p:extLst>
      <p:ext uri="{BB962C8B-B14F-4D97-AF65-F5344CB8AC3E}">
        <p14:creationId xmlns:p14="http://schemas.microsoft.com/office/powerpoint/2010/main" val="4036822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我校三全育人的工作经验</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20</a:t>
            </a:fld>
            <a:endParaRPr lang="zh-CN" altLang="en-US"/>
          </a:p>
        </p:txBody>
      </p:sp>
    </p:spTree>
    <p:extLst>
      <p:ext uri="{BB962C8B-B14F-4D97-AF65-F5344CB8AC3E}">
        <p14:creationId xmlns:p14="http://schemas.microsoft.com/office/powerpoint/2010/main" val="42394248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我校三全育人的工作经验</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21</a:t>
            </a:fld>
            <a:endParaRPr lang="zh-CN" altLang="en-US"/>
          </a:p>
        </p:txBody>
      </p:sp>
    </p:spTree>
    <p:extLst>
      <p:ext uri="{BB962C8B-B14F-4D97-AF65-F5344CB8AC3E}">
        <p14:creationId xmlns:p14="http://schemas.microsoft.com/office/powerpoint/2010/main" val="402882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我校三全育人认识上的误区一</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22</a:t>
            </a:fld>
            <a:endParaRPr lang="zh-CN" altLang="en-US"/>
          </a:p>
        </p:txBody>
      </p:sp>
    </p:spTree>
    <p:extLst>
      <p:ext uri="{BB962C8B-B14F-4D97-AF65-F5344CB8AC3E}">
        <p14:creationId xmlns:p14="http://schemas.microsoft.com/office/powerpoint/2010/main" val="3802978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全国范围内三全育人所取得的成绩</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3</a:t>
            </a:fld>
            <a:endParaRPr lang="zh-CN" altLang="en-US"/>
          </a:p>
        </p:txBody>
      </p:sp>
    </p:spTree>
    <p:extLst>
      <p:ext uri="{BB962C8B-B14F-4D97-AF65-F5344CB8AC3E}">
        <p14:creationId xmlns:p14="http://schemas.microsoft.com/office/powerpoint/2010/main" val="30627142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我校三全育人认识上的误区一</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23</a:t>
            </a:fld>
            <a:endParaRPr lang="zh-CN" altLang="en-US"/>
          </a:p>
        </p:txBody>
      </p:sp>
    </p:spTree>
    <p:extLst>
      <p:ext uri="{BB962C8B-B14F-4D97-AF65-F5344CB8AC3E}">
        <p14:creationId xmlns:p14="http://schemas.microsoft.com/office/powerpoint/2010/main" val="1455997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我校三全育人认识上的误区二</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24</a:t>
            </a:fld>
            <a:endParaRPr lang="zh-CN" altLang="en-US"/>
          </a:p>
        </p:txBody>
      </p:sp>
    </p:spTree>
    <p:extLst>
      <p:ext uri="{BB962C8B-B14F-4D97-AF65-F5344CB8AC3E}">
        <p14:creationId xmlns:p14="http://schemas.microsoft.com/office/powerpoint/2010/main" val="1307278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我校三全育人认识上的误区二</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25</a:t>
            </a:fld>
            <a:endParaRPr lang="zh-CN" altLang="en-US"/>
          </a:p>
        </p:txBody>
      </p:sp>
    </p:spTree>
    <p:extLst>
      <p:ext uri="{BB962C8B-B14F-4D97-AF65-F5344CB8AC3E}">
        <p14:creationId xmlns:p14="http://schemas.microsoft.com/office/powerpoint/2010/main" val="3309185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我校三全育人认识上的误区二</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26</a:t>
            </a:fld>
            <a:endParaRPr lang="zh-CN" altLang="en-US"/>
          </a:p>
        </p:txBody>
      </p:sp>
    </p:spTree>
    <p:extLst>
      <p:ext uri="{BB962C8B-B14F-4D97-AF65-F5344CB8AC3E}">
        <p14:creationId xmlns:p14="http://schemas.microsoft.com/office/powerpoint/2010/main" val="2874780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我校三全育人认识上的误区三</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27</a:t>
            </a:fld>
            <a:endParaRPr lang="zh-CN" altLang="en-US"/>
          </a:p>
        </p:txBody>
      </p:sp>
    </p:spTree>
    <p:extLst>
      <p:ext uri="{BB962C8B-B14F-4D97-AF65-F5344CB8AC3E}">
        <p14:creationId xmlns:p14="http://schemas.microsoft.com/office/powerpoint/2010/main" val="7240143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今后的工作思路</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28</a:t>
            </a:fld>
            <a:endParaRPr lang="zh-CN" altLang="en-US"/>
          </a:p>
        </p:txBody>
      </p:sp>
    </p:spTree>
    <p:extLst>
      <p:ext uri="{BB962C8B-B14F-4D97-AF65-F5344CB8AC3E}">
        <p14:creationId xmlns:p14="http://schemas.microsoft.com/office/powerpoint/2010/main" val="30156632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今后的工作思路</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29</a:t>
            </a:fld>
            <a:endParaRPr lang="zh-CN" altLang="en-US"/>
          </a:p>
        </p:txBody>
      </p:sp>
    </p:spTree>
    <p:extLst>
      <p:ext uri="{BB962C8B-B14F-4D97-AF65-F5344CB8AC3E}">
        <p14:creationId xmlns:p14="http://schemas.microsoft.com/office/powerpoint/2010/main" val="2699559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今后的工作思路</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30</a:t>
            </a:fld>
            <a:endParaRPr lang="zh-CN" altLang="en-US"/>
          </a:p>
        </p:txBody>
      </p:sp>
    </p:spTree>
    <p:extLst>
      <p:ext uri="{BB962C8B-B14F-4D97-AF65-F5344CB8AC3E}">
        <p14:creationId xmlns:p14="http://schemas.microsoft.com/office/powerpoint/2010/main" val="42548979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今后的工作思路</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31</a:t>
            </a:fld>
            <a:endParaRPr lang="zh-CN" altLang="en-US"/>
          </a:p>
        </p:txBody>
      </p:sp>
    </p:spTree>
    <p:extLst>
      <p:ext uri="{BB962C8B-B14F-4D97-AF65-F5344CB8AC3E}">
        <p14:creationId xmlns:p14="http://schemas.microsoft.com/office/powerpoint/2010/main" val="21084530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今后的工作思路</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32</a:t>
            </a:fld>
            <a:endParaRPr lang="zh-CN" altLang="en-US"/>
          </a:p>
        </p:txBody>
      </p:sp>
    </p:spTree>
    <p:extLst>
      <p:ext uri="{BB962C8B-B14F-4D97-AF65-F5344CB8AC3E}">
        <p14:creationId xmlns:p14="http://schemas.microsoft.com/office/powerpoint/2010/main" val="2386570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smtClean="0"/>
              <a:t>《</a:t>
            </a:r>
            <a:r>
              <a:rPr lang="zh-CN" altLang="en-US" sz="1200" dirty="0" smtClean="0"/>
              <a:t>职业教育提质培优行动计划（</a:t>
            </a:r>
            <a:r>
              <a:rPr lang="en-US" altLang="zh-CN" sz="1200" dirty="0" smtClean="0"/>
              <a:t>2020-2023</a:t>
            </a:r>
            <a:r>
              <a:rPr lang="zh-CN" altLang="en-US" sz="1200" dirty="0" smtClean="0"/>
              <a:t>）</a:t>
            </a:r>
            <a:r>
              <a:rPr lang="en-US" altLang="zh-CN" sz="1200" dirty="0" smtClean="0"/>
              <a:t>》</a:t>
            </a:r>
            <a:r>
              <a:rPr lang="zh-CN" altLang="en-US" sz="1200" dirty="0" smtClean="0"/>
              <a:t>提出的任务一</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4</a:t>
            </a:fld>
            <a:endParaRPr lang="zh-CN" altLang="en-US"/>
          </a:p>
        </p:txBody>
      </p:sp>
    </p:spTree>
    <p:extLst>
      <p:ext uri="{BB962C8B-B14F-4D97-AF65-F5344CB8AC3E}">
        <p14:creationId xmlns:p14="http://schemas.microsoft.com/office/powerpoint/2010/main" val="5050078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我校三全育人的工作经验</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34</a:t>
            </a:fld>
            <a:endParaRPr lang="zh-CN" altLang="en-US"/>
          </a:p>
        </p:txBody>
      </p:sp>
    </p:spTree>
    <p:extLst>
      <p:ext uri="{BB962C8B-B14F-4D97-AF65-F5344CB8AC3E}">
        <p14:creationId xmlns:p14="http://schemas.microsoft.com/office/powerpoint/2010/main" val="27219738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我校三全育人的工作经验</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35</a:t>
            </a:fld>
            <a:endParaRPr lang="zh-CN" altLang="en-US"/>
          </a:p>
        </p:txBody>
      </p:sp>
    </p:spTree>
    <p:extLst>
      <p:ext uri="{BB962C8B-B14F-4D97-AF65-F5344CB8AC3E}">
        <p14:creationId xmlns:p14="http://schemas.microsoft.com/office/powerpoint/2010/main" val="28918356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我校三全育人的工作经验</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36</a:t>
            </a:fld>
            <a:endParaRPr lang="zh-CN" altLang="en-US"/>
          </a:p>
        </p:txBody>
      </p:sp>
    </p:spTree>
    <p:extLst>
      <p:ext uri="{BB962C8B-B14F-4D97-AF65-F5344CB8AC3E}">
        <p14:creationId xmlns:p14="http://schemas.microsoft.com/office/powerpoint/2010/main" val="1911513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smtClean="0"/>
              <a:t>《</a:t>
            </a:r>
            <a:r>
              <a:rPr lang="zh-CN" altLang="en-US" sz="1200" dirty="0" smtClean="0"/>
              <a:t>职业教育提质培优行动计划（</a:t>
            </a:r>
            <a:r>
              <a:rPr lang="en-US" altLang="zh-CN" sz="1200" dirty="0" smtClean="0"/>
              <a:t>2020-2023</a:t>
            </a:r>
            <a:r>
              <a:rPr lang="zh-CN" altLang="en-US" sz="1200" dirty="0" smtClean="0"/>
              <a:t>）</a:t>
            </a:r>
            <a:r>
              <a:rPr lang="en-US" altLang="zh-CN" sz="1200" dirty="0" smtClean="0"/>
              <a:t>》</a:t>
            </a:r>
            <a:r>
              <a:rPr lang="zh-CN" altLang="en-US" sz="1200" dirty="0" smtClean="0"/>
              <a:t>提出的任务二、三</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5</a:t>
            </a:fld>
            <a:endParaRPr lang="zh-CN" altLang="en-US"/>
          </a:p>
        </p:txBody>
      </p:sp>
    </p:spTree>
    <p:extLst>
      <p:ext uri="{BB962C8B-B14F-4D97-AF65-F5344CB8AC3E}">
        <p14:creationId xmlns:p14="http://schemas.microsoft.com/office/powerpoint/2010/main" val="466468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总结：立德树人是“三全育人”的根本目的，“三全育人”是立德树人的实践路径。</a:t>
            </a:r>
            <a:endParaRPr lang="zh-CN" altLang="en-US" dirty="0"/>
          </a:p>
        </p:txBody>
      </p:sp>
      <p:sp>
        <p:nvSpPr>
          <p:cNvPr id="4" name="灯片编号占位符 3"/>
          <p:cNvSpPr>
            <a:spLocks noGrp="1"/>
          </p:cNvSpPr>
          <p:nvPr>
            <p:ph type="sldNum" sz="quarter" idx="10"/>
          </p:nvPr>
        </p:nvSpPr>
        <p:spPr/>
        <p:txBody>
          <a:bodyPr/>
          <a:lstStyle/>
          <a:p>
            <a:fld id="{AB068CB1-6141-472D-A7FB-72195044EE12}" type="slidenum">
              <a:rPr lang="zh-CN" altLang="en-US" smtClean="0"/>
              <a:t>6</a:t>
            </a:fld>
            <a:endParaRPr lang="zh-CN" altLang="en-US"/>
          </a:p>
        </p:txBody>
      </p:sp>
    </p:spTree>
    <p:extLst>
      <p:ext uri="{BB962C8B-B14F-4D97-AF65-F5344CB8AC3E}">
        <p14:creationId xmlns:p14="http://schemas.microsoft.com/office/powerpoint/2010/main" val="2608879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“三全育人”的出发点是培养人</a:t>
            </a:r>
          </a:p>
        </p:txBody>
      </p:sp>
      <p:sp>
        <p:nvSpPr>
          <p:cNvPr id="4" name="灯片编号占位符 3"/>
          <p:cNvSpPr>
            <a:spLocks noGrp="1"/>
          </p:cNvSpPr>
          <p:nvPr>
            <p:ph type="sldNum" sz="quarter" idx="10"/>
          </p:nvPr>
        </p:nvSpPr>
        <p:spPr/>
        <p:txBody>
          <a:bodyPr/>
          <a:lstStyle/>
          <a:p>
            <a:fld id="{AB068CB1-6141-472D-A7FB-72195044EE12}" type="slidenum">
              <a:rPr lang="zh-CN" altLang="en-US" smtClean="0"/>
              <a:t>8</a:t>
            </a:fld>
            <a:endParaRPr lang="zh-CN" altLang="en-US"/>
          </a:p>
        </p:txBody>
      </p:sp>
    </p:spTree>
    <p:extLst>
      <p:ext uri="{BB962C8B-B14F-4D97-AF65-F5344CB8AC3E}">
        <p14:creationId xmlns:p14="http://schemas.microsoft.com/office/powerpoint/2010/main" val="861844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价值观端正</a:t>
            </a:r>
          </a:p>
        </p:txBody>
      </p:sp>
      <p:sp>
        <p:nvSpPr>
          <p:cNvPr id="4" name="灯片编号占位符 3"/>
          <p:cNvSpPr>
            <a:spLocks noGrp="1"/>
          </p:cNvSpPr>
          <p:nvPr>
            <p:ph type="sldNum" sz="quarter" idx="10"/>
          </p:nvPr>
        </p:nvSpPr>
        <p:spPr/>
        <p:txBody>
          <a:bodyPr/>
          <a:lstStyle/>
          <a:p>
            <a:fld id="{AB068CB1-6141-472D-A7FB-72195044EE12}" type="slidenum">
              <a:rPr lang="zh-CN" altLang="en-US" smtClean="0"/>
              <a:t>9</a:t>
            </a:fld>
            <a:endParaRPr lang="zh-CN" altLang="en-US"/>
          </a:p>
        </p:txBody>
      </p:sp>
    </p:spTree>
    <p:extLst>
      <p:ext uri="{BB962C8B-B14F-4D97-AF65-F5344CB8AC3E}">
        <p14:creationId xmlns:p14="http://schemas.microsoft.com/office/powerpoint/2010/main" val="724115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知识丰富</a:t>
            </a:r>
          </a:p>
        </p:txBody>
      </p:sp>
      <p:sp>
        <p:nvSpPr>
          <p:cNvPr id="4" name="灯片编号占位符 3"/>
          <p:cNvSpPr>
            <a:spLocks noGrp="1"/>
          </p:cNvSpPr>
          <p:nvPr>
            <p:ph type="sldNum" sz="quarter" idx="10"/>
          </p:nvPr>
        </p:nvSpPr>
        <p:spPr/>
        <p:txBody>
          <a:bodyPr/>
          <a:lstStyle/>
          <a:p>
            <a:fld id="{AB068CB1-6141-472D-A7FB-72195044EE12}" type="slidenum">
              <a:rPr lang="zh-CN" altLang="en-US" smtClean="0"/>
              <a:t>10</a:t>
            </a:fld>
            <a:endParaRPr lang="zh-CN" altLang="en-US"/>
          </a:p>
        </p:txBody>
      </p:sp>
    </p:spTree>
    <p:extLst>
      <p:ext uri="{BB962C8B-B14F-4D97-AF65-F5344CB8AC3E}">
        <p14:creationId xmlns:p14="http://schemas.microsoft.com/office/powerpoint/2010/main" val="2513416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能力全面</a:t>
            </a:r>
          </a:p>
        </p:txBody>
      </p:sp>
      <p:sp>
        <p:nvSpPr>
          <p:cNvPr id="4" name="灯片编号占位符 3"/>
          <p:cNvSpPr>
            <a:spLocks noGrp="1"/>
          </p:cNvSpPr>
          <p:nvPr>
            <p:ph type="sldNum" sz="quarter" idx="10"/>
          </p:nvPr>
        </p:nvSpPr>
        <p:spPr/>
        <p:txBody>
          <a:bodyPr/>
          <a:lstStyle/>
          <a:p>
            <a:fld id="{AB068CB1-6141-472D-A7FB-72195044EE12}" type="slidenum">
              <a:rPr lang="zh-CN" altLang="en-US" smtClean="0"/>
              <a:t>11</a:t>
            </a:fld>
            <a:endParaRPr lang="zh-CN" altLang="en-US"/>
          </a:p>
        </p:txBody>
      </p:sp>
    </p:spTree>
    <p:extLst>
      <p:ext uri="{BB962C8B-B14F-4D97-AF65-F5344CB8AC3E}">
        <p14:creationId xmlns:p14="http://schemas.microsoft.com/office/powerpoint/2010/main" val="3560166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gradFill rotWithShape="0">
          <a:gsLst>
            <a:gs pos="0">
              <a:srgbClr val="001847"/>
            </a:gs>
            <a:gs pos="100000">
              <a:schemeClr val="bg1"/>
            </a:gs>
          </a:gsLst>
          <a:lin ang="5400000" scaled="1"/>
          <a:tileRect/>
        </a:gradFill>
        <a:effectLst/>
      </p:bgPr>
    </p:bg>
    <p:spTree>
      <p:nvGrpSpPr>
        <p:cNvPr id="1" name=""/>
        <p:cNvGrpSpPr/>
        <p:nvPr/>
      </p:nvGrpSpPr>
      <p:grpSpPr>
        <a:xfrm>
          <a:off x="0" y="0"/>
          <a:ext cx="0" cy="0"/>
          <a:chOff x="0" y="0"/>
          <a:chExt cx="0" cy="0"/>
        </a:xfrm>
      </p:grpSpPr>
      <p:grpSp>
        <p:nvGrpSpPr>
          <p:cNvPr id="2050" name="组合 23553"/>
          <p:cNvGrpSpPr/>
          <p:nvPr/>
        </p:nvGrpSpPr>
        <p:grpSpPr>
          <a:xfrm>
            <a:off x="-6350" y="20638"/>
            <a:ext cx="9144000" cy="6858000"/>
            <a:chOff x="0" y="0"/>
            <a:chExt cx="5760" cy="4320"/>
          </a:xfrm>
        </p:grpSpPr>
        <p:sp>
          <p:nvSpPr>
            <p:cNvPr id="2051" name="任意多边形 23554"/>
            <p:cNvSpPr/>
            <p:nvPr/>
          </p:nvSpPr>
          <p:spPr>
            <a:xfrm>
              <a:off x="0" y="3072"/>
              <a:ext cx="5760" cy="1248"/>
            </a:xfrm>
            <a:custGeom>
              <a:avLst/>
              <a:gdLst/>
              <a:ahLst/>
              <a:cxnLst/>
              <a:rect l="0" t="0" r="0" b="0"/>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tileRect/>
            </a:gradFill>
            <a:ln w="9525">
              <a:noFill/>
            </a:ln>
          </p:spPr>
          <p:txBody>
            <a:bodyPr/>
            <a:lstStyle/>
            <a:p>
              <a:endParaRPr lang="zh-CN" altLang="en-US"/>
            </a:p>
          </p:txBody>
        </p:sp>
        <p:sp>
          <p:nvSpPr>
            <p:cNvPr id="2052" name="任意多边形 23555"/>
            <p:cNvSpPr/>
            <p:nvPr/>
          </p:nvSpPr>
          <p:spPr>
            <a:xfrm>
              <a:off x="0" y="0"/>
              <a:ext cx="5760" cy="3072"/>
            </a:xfrm>
            <a:custGeom>
              <a:avLst/>
              <a:gdLst/>
              <a:ahLst/>
              <a:cxnLst/>
              <a:rect l="0" t="0" r="0" b="0"/>
              <a:pathLst>
                <a:path w="6027" h="2296">
                  <a:moveTo>
                    <a:pt x="6027" y="2296"/>
                  </a:moveTo>
                  <a:lnTo>
                    <a:pt x="0" y="2296"/>
                  </a:lnTo>
                  <a:lnTo>
                    <a:pt x="0" y="0"/>
                  </a:lnTo>
                  <a:lnTo>
                    <a:pt x="6027" y="0"/>
                  </a:lnTo>
                  <a:lnTo>
                    <a:pt x="6027" y="2296"/>
                  </a:lnTo>
                  <a:lnTo>
                    <a:pt x="6027" y="2296"/>
                  </a:lnTo>
                  <a:close/>
                </a:path>
              </a:pathLst>
            </a:custGeom>
            <a:gradFill rotWithShape="0">
              <a:gsLst>
                <a:gs pos="0">
                  <a:srgbClr val="001847"/>
                </a:gs>
                <a:gs pos="100000">
                  <a:schemeClr val="bg1"/>
                </a:gs>
              </a:gsLst>
              <a:lin ang="5400000" scaled="1"/>
              <a:tileRect/>
            </a:gradFill>
            <a:ln w="9525">
              <a:noFill/>
            </a:ln>
          </p:spPr>
          <p:txBody>
            <a:bodyPr/>
            <a:lstStyle/>
            <a:p>
              <a:endParaRPr lang="zh-CN" altLang="en-US"/>
            </a:p>
          </p:txBody>
        </p:sp>
      </p:grpSp>
      <p:sp>
        <p:nvSpPr>
          <p:cNvPr id="2053" name="任意多边形 23556"/>
          <p:cNvSpPr/>
          <p:nvPr/>
        </p:nvSpPr>
        <p:spPr>
          <a:xfrm>
            <a:off x="6242050" y="6269038"/>
            <a:ext cx="2895600" cy="609600"/>
          </a:xfrm>
          <a:custGeom>
            <a:avLst/>
            <a:gdLst/>
            <a:ahLst/>
            <a:cxnLst/>
            <a:rect l="0" t="0" r="0" b="0"/>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tileRect/>
          </a:gradFill>
          <a:ln w="9525">
            <a:noFill/>
          </a:ln>
        </p:spPr>
        <p:txBody>
          <a:bodyPr/>
          <a:lstStyle/>
          <a:p>
            <a:endParaRPr lang="zh-CN" altLang="en-US"/>
          </a:p>
        </p:txBody>
      </p:sp>
      <p:grpSp>
        <p:nvGrpSpPr>
          <p:cNvPr id="2054" name="组合 23557"/>
          <p:cNvGrpSpPr/>
          <p:nvPr/>
        </p:nvGrpSpPr>
        <p:grpSpPr>
          <a:xfrm>
            <a:off x="-1587" y="6034088"/>
            <a:ext cx="7845425" cy="850900"/>
            <a:chOff x="0" y="3792"/>
            <a:chExt cx="4942" cy="536"/>
          </a:xfrm>
        </p:grpSpPr>
        <p:sp>
          <p:nvSpPr>
            <p:cNvPr id="2055" name="任意多边形 23558"/>
            <p:cNvSpPr/>
            <p:nvPr userDrawn="1"/>
          </p:nvSpPr>
          <p:spPr>
            <a:xfrm>
              <a:off x="1488" y="3792"/>
              <a:ext cx="3240" cy="536"/>
            </a:xfrm>
            <a:custGeom>
              <a:avLst/>
              <a:gdLst/>
              <a:ahLst/>
              <a:cxnLst/>
              <a:rect l="0" t="0" r="0" b="0"/>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rgbClr val="847864"/>
                </a:gs>
                <a:gs pos="100000">
                  <a:schemeClr val="bg2"/>
                </a:gs>
              </a:gsLst>
              <a:lin ang="5400000" scaled="1"/>
              <a:tileRect/>
            </a:gradFill>
            <a:ln w="9525">
              <a:noFill/>
            </a:ln>
          </p:spPr>
          <p:txBody>
            <a:bodyPr/>
            <a:lstStyle/>
            <a:p>
              <a:endParaRPr lang="zh-CN" altLang="en-US"/>
            </a:p>
          </p:txBody>
        </p:sp>
        <p:grpSp>
          <p:nvGrpSpPr>
            <p:cNvPr id="2056" name="组合 23559"/>
            <p:cNvGrpSpPr/>
            <p:nvPr userDrawn="1"/>
          </p:nvGrpSpPr>
          <p:grpSpPr>
            <a:xfrm>
              <a:off x="2486" y="3792"/>
              <a:ext cx="2456" cy="536"/>
              <a:chOff x="2486" y="3792"/>
              <a:chExt cx="2456" cy="536"/>
            </a:xfrm>
          </p:grpSpPr>
          <p:sp>
            <p:nvSpPr>
              <p:cNvPr id="2057" name="任意多边形 23560"/>
              <p:cNvSpPr/>
              <p:nvPr userDrawn="1"/>
            </p:nvSpPr>
            <p:spPr>
              <a:xfrm>
                <a:off x="3948" y="3799"/>
                <a:ext cx="994" cy="529"/>
              </a:xfrm>
              <a:custGeom>
                <a:avLst/>
                <a:gdLst/>
                <a:ahLst/>
                <a:cxnLst/>
                <a:rect l="0" t="0" r="0" b="0"/>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ln>
            </p:spPr>
            <p:txBody>
              <a:bodyPr/>
              <a:lstStyle/>
              <a:p>
                <a:endParaRPr lang="zh-CN" altLang="en-US"/>
              </a:p>
            </p:txBody>
          </p:sp>
          <p:sp>
            <p:nvSpPr>
              <p:cNvPr id="2058" name="任意多边形 23561"/>
              <p:cNvSpPr/>
              <p:nvPr userDrawn="1"/>
            </p:nvSpPr>
            <p:spPr>
              <a:xfrm>
                <a:off x="2677" y="3792"/>
                <a:ext cx="186" cy="395"/>
              </a:xfrm>
              <a:custGeom>
                <a:avLst/>
                <a:gdLst/>
                <a:ahLst/>
                <a:cxnLst/>
                <a:rect l="0" t="0" r="0" b="0"/>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ln>
            </p:spPr>
            <p:txBody>
              <a:bodyPr/>
              <a:lstStyle/>
              <a:p>
                <a:endParaRPr lang="zh-CN" altLang="en-US"/>
              </a:p>
            </p:txBody>
          </p:sp>
          <p:sp>
            <p:nvSpPr>
              <p:cNvPr id="2059" name="任意多边形 23562"/>
              <p:cNvSpPr/>
              <p:nvPr userDrawn="1"/>
            </p:nvSpPr>
            <p:spPr>
              <a:xfrm>
                <a:off x="3030" y="3893"/>
                <a:ext cx="378" cy="271"/>
              </a:xfrm>
              <a:custGeom>
                <a:avLst/>
                <a:gdLst/>
                <a:ahLst/>
                <a:cxnLst/>
                <a:rect l="0" t="0" r="0" b="0"/>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ln>
            </p:spPr>
            <p:txBody>
              <a:bodyPr/>
              <a:lstStyle/>
              <a:p>
                <a:endParaRPr lang="zh-CN" altLang="en-US"/>
              </a:p>
            </p:txBody>
          </p:sp>
          <p:sp>
            <p:nvSpPr>
              <p:cNvPr id="2060" name="任意多边形 23563"/>
              <p:cNvSpPr/>
              <p:nvPr userDrawn="1"/>
            </p:nvSpPr>
            <p:spPr>
              <a:xfrm>
                <a:off x="3628" y="3866"/>
                <a:ext cx="155" cy="74"/>
              </a:xfrm>
              <a:custGeom>
                <a:avLst/>
                <a:gdLst/>
                <a:ahLst/>
                <a:cxnLst/>
                <a:rect l="0" t="0" r="0" b="0"/>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ln>
            </p:spPr>
            <p:txBody>
              <a:bodyPr/>
              <a:lstStyle/>
              <a:p>
                <a:endParaRPr lang="zh-CN" altLang="en-US"/>
              </a:p>
            </p:txBody>
          </p:sp>
          <p:sp>
            <p:nvSpPr>
              <p:cNvPr id="2061" name="任意多边形 23564"/>
              <p:cNvSpPr/>
              <p:nvPr userDrawn="1"/>
            </p:nvSpPr>
            <p:spPr>
              <a:xfrm>
                <a:off x="2486" y="3859"/>
                <a:ext cx="42" cy="81"/>
              </a:xfrm>
              <a:custGeom>
                <a:avLst/>
                <a:gdLst/>
                <a:ahLst/>
                <a:cxnLst/>
                <a:rect l="0" t="0" r="0" b="0"/>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ln>
            </p:spPr>
            <p:txBody>
              <a:bodyPr/>
              <a:lstStyle/>
              <a:p>
                <a:endParaRPr lang="zh-CN" altLang="en-US"/>
              </a:p>
            </p:txBody>
          </p:sp>
        </p:grpSp>
        <p:sp>
          <p:nvSpPr>
            <p:cNvPr id="2062" name="任意多边形 23565"/>
            <p:cNvSpPr/>
            <p:nvPr userDrawn="1"/>
          </p:nvSpPr>
          <p:spPr>
            <a:xfrm>
              <a:off x="0" y="3792"/>
              <a:ext cx="3976" cy="535"/>
            </a:xfrm>
            <a:custGeom>
              <a:avLst/>
              <a:gdLst/>
              <a:ahLst/>
              <a:cxnLst/>
              <a:rect l="0" t="0" r="0" b="0"/>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rgbClr val="73654F"/>
                </a:gs>
                <a:gs pos="100000">
                  <a:schemeClr val="bg2"/>
                </a:gs>
              </a:gsLst>
              <a:lin ang="5400000" scaled="1"/>
              <a:tileRect/>
            </a:gradFill>
            <a:ln w="9525">
              <a:noFill/>
            </a:ln>
          </p:spPr>
          <p:txBody>
            <a:bodyPr/>
            <a:lstStyle/>
            <a:p>
              <a:endParaRPr lang="zh-CN" altLang="en-US"/>
            </a:p>
          </p:txBody>
        </p:sp>
      </p:grpSp>
      <p:grpSp>
        <p:nvGrpSpPr>
          <p:cNvPr id="2063" name="组合 23566"/>
          <p:cNvGrpSpPr/>
          <p:nvPr/>
        </p:nvGrpSpPr>
        <p:grpSpPr>
          <a:xfrm>
            <a:off x="627063" y="6021388"/>
            <a:ext cx="5684837" cy="849312"/>
            <a:chOff x="395" y="3793"/>
            <a:chExt cx="3581" cy="535"/>
          </a:xfrm>
        </p:grpSpPr>
        <p:sp>
          <p:nvSpPr>
            <p:cNvPr id="2064" name="任意多边形 23567"/>
            <p:cNvSpPr/>
            <p:nvPr userDrawn="1"/>
          </p:nvSpPr>
          <p:spPr>
            <a:xfrm>
              <a:off x="1196" y="3793"/>
              <a:ext cx="365" cy="291"/>
            </a:xfrm>
            <a:custGeom>
              <a:avLst/>
              <a:gdLst/>
              <a:ahLst/>
              <a:cxnLst/>
              <a:rect l="0" t="0" r="0" b="0"/>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ln>
          </p:spPr>
          <p:txBody>
            <a:bodyPr/>
            <a:lstStyle/>
            <a:p>
              <a:endParaRPr lang="zh-CN" altLang="en-US"/>
            </a:p>
          </p:txBody>
        </p:sp>
        <p:sp>
          <p:nvSpPr>
            <p:cNvPr id="2065" name="任意多边形 23568"/>
            <p:cNvSpPr/>
            <p:nvPr userDrawn="1"/>
          </p:nvSpPr>
          <p:spPr>
            <a:xfrm>
              <a:off x="1943" y="3829"/>
              <a:ext cx="2033" cy="499"/>
            </a:xfrm>
            <a:custGeom>
              <a:avLst/>
              <a:gdLst/>
              <a:ahLst/>
              <a:cxnLst/>
              <a:rect l="0" t="0" r="0" b="0"/>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ln>
          </p:spPr>
          <p:txBody>
            <a:bodyPr/>
            <a:lstStyle/>
            <a:p>
              <a:endParaRPr lang="zh-CN" altLang="en-US"/>
            </a:p>
          </p:txBody>
        </p:sp>
        <p:sp>
          <p:nvSpPr>
            <p:cNvPr id="2066" name="任意多边形 23569"/>
            <p:cNvSpPr/>
            <p:nvPr userDrawn="1"/>
          </p:nvSpPr>
          <p:spPr>
            <a:xfrm>
              <a:off x="1830" y="3823"/>
              <a:ext cx="71" cy="61"/>
            </a:xfrm>
            <a:custGeom>
              <a:avLst/>
              <a:gdLst/>
              <a:ahLst/>
              <a:cxnLst/>
              <a:rect l="0" t="0" r="0" b="0"/>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ln>
          </p:spPr>
          <p:txBody>
            <a:bodyPr/>
            <a:lstStyle/>
            <a:p>
              <a:endParaRPr lang="zh-CN" altLang="en-US"/>
            </a:p>
          </p:txBody>
        </p:sp>
        <p:sp>
          <p:nvSpPr>
            <p:cNvPr id="2067" name="任意多边形 23570"/>
            <p:cNvSpPr/>
            <p:nvPr userDrawn="1"/>
          </p:nvSpPr>
          <p:spPr>
            <a:xfrm>
              <a:off x="855" y="3842"/>
              <a:ext cx="161" cy="164"/>
            </a:xfrm>
            <a:custGeom>
              <a:avLst/>
              <a:gdLst/>
              <a:ahLst/>
              <a:cxnLst/>
              <a:rect l="0" t="0" r="0" b="0"/>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ln>
          </p:spPr>
          <p:txBody>
            <a:bodyPr/>
            <a:lstStyle/>
            <a:p>
              <a:endParaRPr lang="zh-CN" altLang="en-US"/>
            </a:p>
          </p:txBody>
        </p:sp>
        <p:sp>
          <p:nvSpPr>
            <p:cNvPr id="2068" name="任意多边形 23571"/>
            <p:cNvSpPr/>
            <p:nvPr userDrawn="1"/>
          </p:nvSpPr>
          <p:spPr>
            <a:xfrm>
              <a:off x="706" y="3854"/>
              <a:ext cx="59" cy="61"/>
            </a:xfrm>
            <a:custGeom>
              <a:avLst/>
              <a:gdLst/>
              <a:ahLst/>
              <a:cxnLst/>
              <a:rect l="0" t="0" r="0" b="0"/>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ln>
          </p:spPr>
          <p:txBody>
            <a:bodyPr/>
            <a:lstStyle/>
            <a:p>
              <a:endParaRPr lang="zh-CN" altLang="en-US"/>
            </a:p>
          </p:txBody>
        </p:sp>
        <p:sp>
          <p:nvSpPr>
            <p:cNvPr id="2069" name="任意多边形 23572"/>
            <p:cNvSpPr/>
            <p:nvPr userDrawn="1"/>
          </p:nvSpPr>
          <p:spPr>
            <a:xfrm>
              <a:off x="395" y="3811"/>
              <a:ext cx="245" cy="207"/>
            </a:xfrm>
            <a:custGeom>
              <a:avLst/>
              <a:gdLst/>
              <a:ahLst/>
              <a:cxnLst/>
              <a:rect l="0" t="0" r="0" b="0"/>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ln>
          </p:spPr>
          <p:txBody>
            <a:bodyPr/>
            <a:lstStyle/>
            <a:p>
              <a:endParaRPr lang="zh-CN" altLang="en-US"/>
            </a:p>
          </p:txBody>
        </p:sp>
      </p:grpSp>
      <p:sp>
        <p:nvSpPr>
          <p:cNvPr id="23574" name="标题 23573"/>
          <p:cNvSpPr>
            <a:spLocks noGrp="1"/>
          </p:cNvSpPr>
          <p:nvPr>
            <p:ph type="ctrTitle" sz="quarter"/>
          </p:nvPr>
        </p:nvSpPr>
        <p:spPr>
          <a:xfrm>
            <a:off x="457200" y="1447800"/>
            <a:ext cx="8229600" cy="1736725"/>
          </a:xfrm>
          <a:prstGeom prst="rect">
            <a:avLst/>
          </a:prstGeom>
          <a:noFill/>
          <a:ln w="9525">
            <a:noFill/>
          </a:ln>
        </p:spPr>
        <p:txBody>
          <a:bodyPr anchor="ctr" anchorCtr="0"/>
          <a:lstStyle>
            <a:lvl1pPr lvl="0">
              <a:buClrTx/>
              <a:buSzTx/>
              <a:buFontTx/>
              <a:defRPr sz="5400"/>
            </a:lvl1pPr>
          </a:lstStyle>
          <a:p>
            <a:pPr lvl="0" fontAlgn="base"/>
            <a:r>
              <a:rPr lang="zh-CN" altLang="en-US" strike="noStrike" noProof="1"/>
              <a:t>单击此处编辑母版标题样式</a:t>
            </a:r>
          </a:p>
        </p:txBody>
      </p:sp>
      <p:sp>
        <p:nvSpPr>
          <p:cNvPr id="23575" name="副标题 23574"/>
          <p:cNvSpPr>
            <a:spLocks noGrp="1"/>
          </p:cNvSpPr>
          <p:nvPr>
            <p:ph type="subTitle" sz="quarter" idx="1"/>
          </p:nvPr>
        </p:nvSpPr>
        <p:spPr>
          <a:xfrm>
            <a:off x="1371600" y="3429000"/>
            <a:ext cx="6400800" cy="1752600"/>
          </a:xfrm>
          <a:prstGeom prst="rect">
            <a:avLst/>
          </a:prstGeom>
          <a:noFill/>
          <a:ln w="9525">
            <a:noFill/>
          </a:ln>
        </p:spPr>
        <p:txBody>
          <a:bodyPr anchor="t" anchorCtr="0"/>
          <a:lstStyle>
            <a:lvl1pPr marL="0" lvl="0" indent="0" algn="ctr">
              <a:buClr>
                <a:schemeClr val="tx2"/>
              </a:buClr>
              <a:buSzTx/>
              <a:buFontTx/>
              <a:buNone/>
              <a:defRPr>
                <a:effectLst>
                  <a:outerShdw blurRad="38100" dist="38100" dir="2700000">
                    <a:srgbClr val="C0C0C0"/>
                  </a:outerShdw>
                </a:effectLst>
              </a:defRPr>
            </a:lvl1pPr>
            <a:lvl2pPr marL="457200" lvl="1" indent="0" algn="ctr">
              <a:buClrTx/>
              <a:buSzTx/>
              <a:buFontTx/>
              <a:buNone/>
              <a:defRPr>
                <a:effectLst>
                  <a:outerShdw blurRad="38100" dist="38100" dir="2700000">
                    <a:srgbClr val="C0C0C0"/>
                  </a:outerShdw>
                </a:effectLst>
              </a:defRPr>
            </a:lvl2pPr>
            <a:lvl3pPr marL="914400" lvl="2" indent="0" algn="ctr">
              <a:buClr>
                <a:schemeClr val="tx2"/>
              </a:buClr>
              <a:buSzTx/>
              <a:buFontTx/>
              <a:buNone/>
              <a:defRPr>
                <a:effectLst>
                  <a:outerShdw blurRad="38100" dist="38100" dir="2700000">
                    <a:srgbClr val="C0C0C0"/>
                  </a:outerShdw>
                </a:effectLst>
              </a:defRPr>
            </a:lvl3pPr>
            <a:lvl4pPr marL="1371600" lvl="3" indent="0" algn="ctr">
              <a:buClrTx/>
              <a:buSzTx/>
              <a:buFontTx/>
              <a:buNone/>
              <a:defRPr>
                <a:effectLst>
                  <a:outerShdw blurRad="38100" dist="38100" dir="2700000">
                    <a:srgbClr val="C0C0C0"/>
                  </a:outerShdw>
                </a:effectLst>
              </a:defRPr>
            </a:lvl4pPr>
            <a:lvl5pPr marL="1828800" lvl="4" indent="0" algn="ctr">
              <a:buClr>
                <a:schemeClr val="tx2"/>
              </a:buClr>
              <a:buSzTx/>
              <a:buFontTx/>
              <a:buNone/>
              <a:defRPr>
                <a:effectLst>
                  <a:outerShdw blurRad="38100" dist="38100" dir="2700000">
                    <a:srgbClr val="C0C0C0"/>
                  </a:outerShdw>
                </a:effectLst>
              </a:defRPr>
            </a:lvl5pPr>
          </a:lstStyle>
          <a:p>
            <a:pPr lvl="0" fontAlgn="base"/>
            <a:r>
              <a:rPr lang="zh-CN" altLang="en-US" strike="noStrike" noProof="1"/>
              <a:t>单击此处编辑母版副标题样式</a:t>
            </a:r>
          </a:p>
        </p:txBody>
      </p:sp>
      <p:sp>
        <p:nvSpPr>
          <p:cNvPr id="23576" name="日期占位符 23575"/>
          <p:cNvSpPr>
            <a:spLocks noGrp="1"/>
          </p:cNvSpPr>
          <p:nvPr>
            <p:ph type="dt" sz="quarter" idx="2"/>
          </p:nvPr>
        </p:nvSpPr>
        <p:spPr>
          <a:xfrm>
            <a:off x="457200" y="6248400"/>
            <a:ext cx="2133600" cy="457200"/>
          </a:xfrm>
          <a:prstGeom prst="rect">
            <a:avLst/>
          </a:prstGeom>
          <a:noFill/>
          <a:ln w="9525">
            <a:noFill/>
          </a:ln>
        </p:spPr>
        <p:txBody>
          <a:bodyPr anchor="b" anchorCtr="0"/>
          <a:lstStyle>
            <a:lvl1pPr>
              <a:defRPr sz="1200"/>
            </a:lvl1pPr>
          </a:lstStyle>
          <a:p>
            <a:pPr fontAlgn="base"/>
            <a:fld id="{BB962C8B-B14F-4D97-AF65-F5344CB8AC3E}" type="datetime1">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2021/9/2</a:t>
            </a:fld>
            <a:endParaRPr lang="zh-CN" altLang="en-US" strike="noStrike" noProof="1">
              <a:effectLst>
                <a:outerShdw blurRad="38100" dist="38100" dir="2700000">
                  <a:srgbClr val="C0C0C0"/>
                </a:outerShdw>
              </a:effectLst>
              <a:latin typeface="Arial" panose="020B0604020202020204" pitchFamily="34" charset="0"/>
            </a:endParaRPr>
          </a:p>
        </p:txBody>
      </p:sp>
      <p:sp>
        <p:nvSpPr>
          <p:cNvPr id="23577" name="灯片编号占位符 23576"/>
          <p:cNvSpPr>
            <a:spLocks noGrp="1"/>
          </p:cNvSpPr>
          <p:nvPr>
            <p:ph type="sldNum" sz="quarter" idx="4"/>
          </p:nvPr>
        </p:nvSpPr>
        <p:spPr>
          <a:xfrm>
            <a:off x="6553200" y="6248400"/>
            <a:ext cx="2133600" cy="457200"/>
          </a:xfrm>
          <a:prstGeom prst="rect">
            <a:avLst/>
          </a:prstGeom>
          <a:noFill/>
          <a:ln w="9525">
            <a:noFill/>
          </a:ln>
        </p:spPr>
        <p:txBody>
          <a:bodyPr anchor="b" anchorCtr="0"/>
          <a:lstStyle>
            <a:lvl1pPr algn="r">
              <a:defRPr sz="1200"/>
            </a:lvl1pPr>
          </a:lstStyle>
          <a:p>
            <a:pPr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
        <p:nvSpPr>
          <p:cNvPr id="23578" name="页脚占位符 23577"/>
          <p:cNvSpPr>
            <a:spLocks noGrp="1"/>
          </p:cNvSpPr>
          <p:nvPr>
            <p:ph type="ftr" sz="quarter" idx="3"/>
          </p:nvPr>
        </p:nvSpPr>
        <p:spPr>
          <a:xfrm>
            <a:off x="3124200" y="6248400"/>
            <a:ext cx="2895600" cy="457200"/>
          </a:xfrm>
          <a:prstGeom prst="rect">
            <a:avLst/>
          </a:prstGeom>
          <a:noFill/>
          <a:ln w="9525">
            <a:noFill/>
          </a:ln>
        </p:spPr>
        <p:txBody>
          <a:bodyPr anchor="b" anchorCtr="0"/>
          <a:lstStyle>
            <a:lvl1pPr algn="ctr">
              <a:defRPr sz="1200"/>
            </a:lvl1pPr>
          </a:lstStyle>
          <a:p>
            <a:pPr fontAlgn="base"/>
            <a:endParaRPr lang="zh-CN" altLang="en-US" strike="noStrike" noProof="1">
              <a:effectLst>
                <a:outerShdw blurRad="38100" dist="38100" dir="2700000">
                  <a:srgbClr val="C0C0C0"/>
                </a:outerShdw>
              </a:effectLst>
              <a:latin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600"/>
            <a:ext cx="2057400" cy="58674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28600"/>
            <a:ext cx="6052930" cy="5867400"/>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495800"/>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495800"/>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47"/>
            </a:gs>
            <a:gs pos="100000">
              <a:schemeClr val="bg1"/>
            </a:gs>
          </a:gsLst>
          <a:lin ang="5400000" scaled="1"/>
          <a:tileRect/>
        </a:gradFill>
        <a:effectLst/>
      </p:bgPr>
    </p:bg>
    <p:spTree>
      <p:nvGrpSpPr>
        <p:cNvPr id="1" name=""/>
        <p:cNvGrpSpPr/>
        <p:nvPr/>
      </p:nvGrpSpPr>
      <p:grpSpPr>
        <a:xfrm>
          <a:off x="0" y="0"/>
          <a:ext cx="0" cy="0"/>
          <a:chOff x="0" y="0"/>
          <a:chExt cx="0" cy="0"/>
        </a:xfrm>
      </p:grpSpPr>
      <p:grpSp>
        <p:nvGrpSpPr>
          <p:cNvPr id="1026" name="组合 22529"/>
          <p:cNvGrpSpPr/>
          <p:nvPr/>
        </p:nvGrpSpPr>
        <p:grpSpPr>
          <a:xfrm>
            <a:off x="0" y="0"/>
            <a:ext cx="9144000" cy="6858000"/>
            <a:chOff x="0" y="0"/>
            <a:chExt cx="5760" cy="4320"/>
          </a:xfrm>
        </p:grpSpPr>
        <p:sp>
          <p:nvSpPr>
            <p:cNvPr id="1027" name="任意多边形 22530"/>
            <p:cNvSpPr/>
            <p:nvPr/>
          </p:nvSpPr>
          <p:spPr>
            <a:xfrm>
              <a:off x="0" y="3072"/>
              <a:ext cx="5760" cy="1248"/>
            </a:xfrm>
            <a:custGeom>
              <a:avLst/>
              <a:gdLst/>
              <a:ahLst/>
              <a:cxnLst/>
              <a:rect l="0" t="0" r="0" b="0"/>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tileRect/>
            </a:gradFill>
            <a:ln w="9525">
              <a:noFill/>
            </a:ln>
          </p:spPr>
          <p:txBody>
            <a:bodyPr/>
            <a:lstStyle/>
            <a:p>
              <a:endParaRPr lang="zh-CN" altLang="en-US"/>
            </a:p>
          </p:txBody>
        </p:sp>
        <p:sp>
          <p:nvSpPr>
            <p:cNvPr id="1028" name="任意多边形 22531"/>
            <p:cNvSpPr/>
            <p:nvPr/>
          </p:nvSpPr>
          <p:spPr>
            <a:xfrm>
              <a:off x="0" y="0"/>
              <a:ext cx="5760" cy="3072"/>
            </a:xfrm>
            <a:custGeom>
              <a:avLst/>
              <a:gdLst/>
              <a:ahLst/>
              <a:cxnLst/>
              <a:rect l="0" t="0" r="0" b="0"/>
              <a:pathLst>
                <a:path w="6027" h="2296">
                  <a:moveTo>
                    <a:pt x="6027" y="2296"/>
                  </a:moveTo>
                  <a:lnTo>
                    <a:pt x="0" y="2296"/>
                  </a:lnTo>
                  <a:lnTo>
                    <a:pt x="0" y="0"/>
                  </a:lnTo>
                  <a:lnTo>
                    <a:pt x="6027" y="0"/>
                  </a:lnTo>
                  <a:lnTo>
                    <a:pt x="6027" y="2296"/>
                  </a:lnTo>
                  <a:lnTo>
                    <a:pt x="6027" y="2296"/>
                  </a:lnTo>
                  <a:close/>
                </a:path>
              </a:pathLst>
            </a:custGeom>
            <a:gradFill rotWithShape="0">
              <a:gsLst>
                <a:gs pos="0">
                  <a:srgbClr val="001847"/>
                </a:gs>
                <a:gs pos="100000">
                  <a:schemeClr val="bg1"/>
                </a:gs>
              </a:gsLst>
              <a:lin ang="5400000" scaled="1"/>
              <a:tileRect/>
            </a:gradFill>
            <a:ln w="9525">
              <a:noFill/>
            </a:ln>
          </p:spPr>
          <p:txBody>
            <a:bodyPr/>
            <a:lstStyle/>
            <a:p>
              <a:endParaRPr lang="zh-CN" altLang="en-US"/>
            </a:p>
          </p:txBody>
        </p:sp>
      </p:grpSp>
      <p:sp>
        <p:nvSpPr>
          <p:cNvPr id="1029" name="任意多边形 22532"/>
          <p:cNvSpPr/>
          <p:nvPr/>
        </p:nvSpPr>
        <p:spPr>
          <a:xfrm>
            <a:off x="6248400" y="6262688"/>
            <a:ext cx="2895600" cy="609600"/>
          </a:xfrm>
          <a:custGeom>
            <a:avLst/>
            <a:gdLst/>
            <a:ahLst/>
            <a:cxnLst/>
            <a:rect l="0" t="0" r="0" b="0"/>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tileRect/>
          </a:gradFill>
          <a:ln w="9525">
            <a:noFill/>
          </a:ln>
        </p:spPr>
        <p:txBody>
          <a:bodyPr/>
          <a:lstStyle/>
          <a:p>
            <a:endParaRPr lang="zh-CN" altLang="en-US"/>
          </a:p>
        </p:txBody>
      </p:sp>
      <p:grpSp>
        <p:nvGrpSpPr>
          <p:cNvPr id="1030" name="组合 22533"/>
          <p:cNvGrpSpPr/>
          <p:nvPr/>
        </p:nvGrpSpPr>
        <p:grpSpPr>
          <a:xfrm>
            <a:off x="0" y="6019800"/>
            <a:ext cx="7848600" cy="857250"/>
            <a:chOff x="0" y="3792"/>
            <a:chExt cx="4944" cy="540"/>
          </a:xfrm>
        </p:grpSpPr>
        <p:sp>
          <p:nvSpPr>
            <p:cNvPr id="1031" name="任意多边形 22534"/>
            <p:cNvSpPr/>
            <p:nvPr userDrawn="1"/>
          </p:nvSpPr>
          <p:spPr>
            <a:xfrm>
              <a:off x="1488" y="3792"/>
              <a:ext cx="3240" cy="536"/>
            </a:xfrm>
            <a:custGeom>
              <a:avLst/>
              <a:gdLst/>
              <a:ahLst/>
              <a:cxnLst/>
              <a:rect l="0" t="0" r="0" b="0"/>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rgbClr val="847864"/>
                </a:gs>
                <a:gs pos="100000">
                  <a:schemeClr val="bg2"/>
                </a:gs>
              </a:gsLst>
              <a:lin ang="5400000" scaled="1"/>
              <a:tileRect/>
            </a:gradFill>
            <a:ln w="9525">
              <a:noFill/>
            </a:ln>
          </p:spPr>
          <p:txBody>
            <a:bodyPr/>
            <a:lstStyle/>
            <a:p>
              <a:endParaRPr lang="zh-CN" altLang="en-US"/>
            </a:p>
          </p:txBody>
        </p:sp>
        <p:grpSp>
          <p:nvGrpSpPr>
            <p:cNvPr id="1032" name="组合 22535"/>
            <p:cNvGrpSpPr/>
            <p:nvPr userDrawn="1"/>
          </p:nvGrpSpPr>
          <p:grpSpPr>
            <a:xfrm>
              <a:off x="2486" y="3792"/>
              <a:ext cx="2458" cy="540"/>
              <a:chOff x="2486" y="3792"/>
              <a:chExt cx="2458" cy="540"/>
            </a:xfrm>
          </p:grpSpPr>
          <p:sp>
            <p:nvSpPr>
              <p:cNvPr id="1033" name="任意多边形 22536"/>
              <p:cNvSpPr/>
              <p:nvPr userDrawn="1"/>
            </p:nvSpPr>
            <p:spPr>
              <a:xfrm>
                <a:off x="3948" y="3799"/>
                <a:ext cx="996" cy="533"/>
              </a:xfrm>
              <a:custGeom>
                <a:avLst/>
                <a:gdLst/>
                <a:ahLst/>
                <a:cxnLst/>
                <a:rect l="0" t="0" r="0" b="0"/>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ln>
            </p:spPr>
            <p:txBody>
              <a:bodyPr/>
              <a:lstStyle/>
              <a:p>
                <a:endParaRPr lang="zh-CN" altLang="en-US"/>
              </a:p>
            </p:txBody>
          </p:sp>
          <p:sp>
            <p:nvSpPr>
              <p:cNvPr id="1034" name="任意多边形 22537"/>
              <p:cNvSpPr/>
              <p:nvPr userDrawn="1"/>
            </p:nvSpPr>
            <p:spPr>
              <a:xfrm>
                <a:off x="2677" y="3792"/>
                <a:ext cx="186" cy="395"/>
              </a:xfrm>
              <a:custGeom>
                <a:avLst/>
                <a:gdLst/>
                <a:ahLst/>
                <a:cxnLst/>
                <a:rect l="0" t="0" r="0" b="0"/>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ln>
            </p:spPr>
            <p:txBody>
              <a:bodyPr/>
              <a:lstStyle/>
              <a:p>
                <a:endParaRPr lang="zh-CN" altLang="en-US"/>
              </a:p>
            </p:txBody>
          </p:sp>
          <p:sp>
            <p:nvSpPr>
              <p:cNvPr id="1035" name="任意多边形 22538"/>
              <p:cNvSpPr/>
              <p:nvPr userDrawn="1"/>
            </p:nvSpPr>
            <p:spPr>
              <a:xfrm>
                <a:off x="3030" y="3893"/>
                <a:ext cx="378" cy="271"/>
              </a:xfrm>
              <a:custGeom>
                <a:avLst/>
                <a:gdLst/>
                <a:ahLst/>
                <a:cxnLst/>
                <a:rect l="0" t="0" r="0" b="0"/>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ln>
            </p:spPr>
            <p:txBody>
              <a:bodyPr/>
              <a:lstStyle/>
              <a:p>
                <a:endParaRPr lang="zh-CN" altLang="en-US"/>
              </a:p>
            </p:txBody>
          </p:sp>
          <p:sp>
            <p:nvSpPr>
              <p:cNvPr id="1036" name="任意多边形 22539"/>
              <p:cNvSpPr/>
              <p:nvPr userDrawn="1"/>
            </p:nvSpPr>
            <p:spPr>
              <a:xfrm>
                <a:off x="3628" y="3866"/>
                <a:ext cx="155" cy="74"/>
              </a:xfrm>
              <a:custGeom>
                <a:avLst/>
                <a:gdLst/>
                <a:ahLst/>
                <a:cxnLst/>
                <a:rect l="0" t="0" r="0" b="0"/>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ln>
            </p:spPr>
            <p:txBody>
              <a:bodyPr/>
              <a:lstStyle/>
              <a:p>
                <a:endParaRPr lang="zh-CN" altLang="en-US"/>
              </a:p>
            </p:txBody>
          </p:sp>
          <p:sp>
            <p:nvSpPr>
              <p:cNvPr id="1037" name="任意多边形 22540"/>
              <p:cNvSpPr/>
              <p:nvPr userDrawn="1"/>
            </p:nvSpPr>
            <p:spPr>
              <a:xfrm>
                <a:off x="2486" y="3859"/>
                <a:ext cx="42" cy="81"/>
              </a:xfrm>
              <a:custGeom>
                <a:avLst/>
                <a:gdLst/>
                <a:ahLst/>
                <a:cxnLst/>
                <a:rect l="0" t="0" r="0" b="0"/>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ln>
            </p:spPr>
            <p:txBody>
              <a:bodyPr/>
              <a:lstStyle/>
              <a:p>
                <a:endParaRPr lang="zh-CN" altLang="en-US"/>
              </a:p>
            </p:txBody>
          </p:sp>
        </p:grpSp>
        <p:sp>
          <p:nvSpPr>
            <p:cNvPr id="1038" name="任意多边形 22541"/>
            <p:cNvSpPr/>
            <p:nvPr userDrawn="1"/>
          </p:nvSpPr>
          <p:spPr>
            <a:xfrm>
              <a:off x="0" y="3792"/>
              <a:ext cx="3976" cy="535"/>
            </a:xfrm>
            <a:custGeom>
              <a:avLst/>
              <a:gdLst/>
              <a:ahLst/>
              <a:cxnLst/>
              <a:rect l="0" t="0" r="0" b="0"/>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rgbClr val="73654F"/>
                </a:gs>
                <a:gs pos="100000">
                  <a:schemeClr val="bg2"/>
                </a:gs>
              </a:gsLst>
              <a:lin ang="5400000" scaled="1"/>
              <a:tileRect/>
            </a:gradFill>
            <a:ln w="9525">
              <a:noFill/>
            </a:ln>
          </p:spPr>
          <p:txBody>
            <a:bodyPr/>
            <a:lstStyle/>
            <a:p>
              <a:endParaRPr lang="zh-CN" altLang="en-US"/>
            </a:p>
          </p:txBody>
        </p:sp>
      </p:grpSp>
      <p:grpSp>
        <p:nvGrpSpPr>
          <p:cNvPr id="1039" name="组合 22542"/>
          <p:cNvGrpSpPr/>
          <p:nvPr/>
        </p:nvGrpSpPr>
        <p:grpSpPr>
          <a:xfrm>
            <a:off x="627063" y="6021388"/>
            <a:ext cx="5684837" cy="849312"/>
            <a:chOff x="395" y="3793"/>
            <a:chExt cx="3581" cy="535"/>
          </a:xfrm>
        </p:grpSpPr>
        <p:sp>
          <p:nvSpPr>
            <p:cNvPr id="1040" name="任意多边形 22543"/>
            <p:cNvSpPr/>
            <p:nvPr/>
          </p:nvSpPr>
          <p:spPr>
            <a:xfrm>
              <a:off x="1196" y="3793"/>
              <a:ext cx="365" cy="291"/>
            </a:xfrm>
            <a:custGeom>
              <a:avLst/>
              <a:gdLst/>
              <a:ahLst/>
              <a:cxnLst/>
              <a:rect l="0" t="0" r="0" b="0"/>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ln>
          </p:spPr>
          <p:txBody>
            <a:bodyPr/>
            <a:lstStyle/>
            <a:p>
              <a:endParaRPr lang="zh-CN" altLang="en-US"/>
            </a:p>
          </p:txBody>
        </p:sp>
        <p:sp>
          <p:nvSpPr>
            <p:cNvPr id="1041" name="任意多边形 22544"/>
            <p:cNvSpPr/>
            <p:nvPr/>
          </p:nvSpPr>
          <p:spPr>
            <a:xfrm>
              <a:off x="1943" y="3829"/>
              <a:ext cx="2033" cy="499"/>
            </a:xfrm>
            <a:custGeom>
              <a:avLst/>
              <a:gdLst/>
              <a:ahLst/>
              <a:cxnLst/>
              <a:rect l="0" t="0" r="0" b="0"/>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ln>
          </p:spPr>
          <p:txBody>
            <a:bodyPr/>
            <a:lstStyle/>
            <a:p>
              <a:endParaRPr lang="zh-CN" altLang="en-US"/>
            </a:p>
          </p:txBody>
        </p:sp>
        <p:sp>
          <p:nvSpPr>
            <p:cNvPr id="1042" name="任意多边形 22545"/>
            <p:cNvSpPr/>
            <p:nvPr/>
          </p:nvSpPr>
          <p:spPr>
            <a:xfrm>
              <a:off x="1830" y="3823"/>
              <a:ext cx="71" cy="61"/>
            </a:xfrm>
            <a:custGeom>
              <a:avLst/>
              <a:gdLst/>
              <a:ahLst/>
              <a:cxnLst/>
              <a:rect l="0" t="0" r="0" b="0"/>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ln>
          </p:spPr>
          <p:txBody>
            <a:bodyPr/>
            <a:lstStyle/>
            <a:p>
              <a:endParaRPr lang="zh-CN" altLang="en-US"/>
            </a:p>
          </p:txBody>
        </p:sp>
        <p:sp>
          <p:nvSpPr>
            <p:cNvPr id="1043" name="任意多边形 22546"/>
            <p:cNvSpPr/>
            <p:nvPr/>
          </p:nvSpPr>
          <p:spPr>
            <a:xfrm>
              <a:off x="855" y="3842"/>
              <a:ext cx="161" cy="164"/>
            </a:xfrm>
            <a:custGeom>
              <a:avLst/>
              <a:gdLst/>
              <a:ahLst/>
              <a:cxnLst/>
              <a:rect l="0" t="0" r="0" b="0"/>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ln>
          </p:spPr>
          <p:txBody>
            <a:bodyPr/>
            <a:lstStyle/>
            <a:p>
              <a:endParaRPr lang="zh-CN" altLang="en-US"/>
            </a:p>
          </p:txBody>
        </p:sp>
        <p:sp>
          <p:nvSpPr>
            <p:cNvPr id="1044" name="任意多边形 22547"/>
            <p:cNvSpPr/>
            <p:nvPr/>
          </p:nvSpPr>
          <p:spPr>
            <a:xfrm>
              <a:off x="706" y="3854"/>
              <a:ext cx="59" cy="61"/>
            </a:xfrm>
            <a:custGeom>
              <a:avLst/>
              <a:gdLst/>
              <a:ahLst/>
              <a:cxnLst/>
              <a:rect l="0" t="0" r="0" b="0"/>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ln>
          </p:spPr>
          <p:txBody>
            <a:bodyPr/>
            <a:lstStyle/>
            <a:p>
              <a:endParaRPr lang="zh-CN" altLang="en-US"/>
            </a:p>
          </p:txBody>
        </p:sp>
        <p:sp>
          <p:nvSpPr>
            <p:cNvPr id="1045" name="任意多边形 22548"/>
            <p:cNvSpPr/>
            <p:nvPr/>
          </p:nvSpPr>
          <p:spPr>
            <a:xfrm>
              <a:off x="395" y="3811"/>
              <a:ext cx="245" cy="207"/>
            </a:xfrm>
            <a:custGeom>
              <a:avLst/>
              <a:gdLst/>
              <a:ahLst/>
              <a:cxnLst/>
              <a:rect l="0" t="0" r="0" b="0"/>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ln>
          </p:spPr>
          <p:txBody>
            <a:bodyPr/>
            <a:lstStyle/>
            <a:p>
              <a:endParaRPr lang="zh-CN" altLang="en-US"/>
            </a:p>
          </p:txBody>
        </p:sp>
      </p:grpSp>
      <p:sp>
        <p:nvSpPr>
          <p:cNvPr id="22550" name="标题 22549"/>
          <p:cNvSpPr>
            <a:spLocks noGrp="1"/>
          </p:cNvSpPr>
          <p:nvPr>
            <p:ph type="title"/>
          </p:nvPr>
        </p:nvSpPr>
        <p:spPr>
          <a:xfrm>
            <a:off x="457200" y="228600"/>
            <a:ext cx="8229600" cy="1143000"/>
          </a:xfrm>
          <a:prstGeom prst="rect">
            <a:avLst/>
          </a:prstGeom>
          <a:noFill/>
          <a:ln w="9525">
            <a:noFill/>
          </a:ln>
        </p:spPr>
        <p:txBody>
          <a:bodyPr anchor="ctr" anchorCtr="0"/>
          <a:lstStyle/>
          <a:p>
            <a:pPr lvl="0" fontAlgn="base"/>
            <a:r>
              <a:rPr lang="zh-CN" altLang="en-US" strike="noStrike" noProof="1"/>
              <a:t>单击此处编辑母版标题样式</a:t>
            </a:r>
          </a:p>
        </p:txBody>
      </p:sp>
      <p:sp>
        <p:nvSpPr>
          <p:cNvPr id="1047" name="文本占位符 22550"/>
          <p:cNvSpPr>
            <a:spLocks noGrp="1"/>
          </p:cNvSpPr>
          <p:nvPr>
            <p:ph type="body"/>
          </p:nvPr>
        </p:nvSpPr>
        <p:spPr>
          <a:xfrm>
            <a:off x="457200" y="1600200"/>
            <a:ext cx="8229600" cy="4495800"/>
          </a:xfrm>
          <a:prstGeom prst="rect">
            <a:avLst/>
          </a:prstGeom>
          <a:noFill/>
          <a:ln w="9525">
            <a:noFill/>
          </a:ln>
        </p:spPr>
        <p:txBody>
          <a:bodyPr anchor="t" anchorCtr="0"/>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22552" name="日期占位符 22551"/>
          <p:cNvSpPr>
            <a:spLocks noGrp="1"/>
          </p:cNvSpPr>
          <p:nvPr>
            <p:ph type="dt" sz="half" idx="2"/>
          </p:nvPr>
        </p:nvSpPr>
        <p:spPr>
          <a:xfrm>
            <a:off x="457200" y="6248400"/>
            <a:ext cx="2133600" cy="457200"/>
          </a:xfrm>
          <a:prstGeom prst="rect">
            <a:avLst/>
          </a:prstGeom>
          <a:noFill/>
          <a:ln w="9525">
            <a:noFill/>
          </a:ln>
        </p:spPr>
        <p:txBody>
          <a:bodyPr anchor="b" anchorCtr="0"/>
          <a:lstStyle>
            <a:lvl1pPr>
              <a:defRPr sz="1200"/>
            </a:lvl1p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22553" name="页脚占位符 22552"/>
          <p:cNvSpPr>
            <a:spLocks noGrp="1"/>
          </p:cNvSpPr>
          <p:nvPr>
            <p:ph type="ftr" sz="quarter" idx="3"/>
          </p:nvPr>
        </p:nvSpPr>
        <p:spPr>
          <a:xfrm>
            <a:off x="3124200" y="6248400"/>
            <a:ext cx="2895600" cy="457200"/>
          </a:xfrm>
          <a:prstGeom prst="rect">
            <a:avLst/>
          </a:prstGeom>
          <a:noFill/>
          <a:ln w="9525">
            <a:noFill/>
          </a:ln>
        </p:spPr>
        <p:txBody>
          <a:bodyPr anchor="b" anchorCtr="0"/>
          <a:lstStyle>
            <a:lvl1pPr algn="ctr">
              <a:defRPr sz="1200"/>
            </a:lvl1pPr>
          </a:lstStyle>
          <a:p>
            <a:pPr lvl="0" fontAlgn="base"/>
            <a:endParaRPr lang="zh-CN" altLang="en-US" strike="noStrike" noProof="1">
              <a:effectLst>
                <a:outerShdw blurRad="38100" dist="38100" dir="2700000">
                  <a:srgbClr val="C0C0C0"/>
                </a:outerShdw>
              </a:effectLst>
              <a:latin typeface="Arial" panose="020B0604020202020204" pitchFamily="34" charset="0"/>
            </a:endParaRPr>
          </a:p>
        </p:txBody>
      </p:sp>
      <p:sp>
        <p:nvSpPr>
          <p:cNvPr id="22554" name="灯片编号占位符 22553"/>
          <p:cNvSpPr>
            <a:spLocks noGrp="1"/>
          </p:cNvSpPr>
          <p:nvPr>
            <p:ph type="sldNum" sz="quarter" idx="4"/>
          </p:nvPr>
        </p:nvSpPr>
        <p:spPr>
          <a:xfrm>
            <a:off x="6553200" y="6248400"/>
            <a:ext cx="2133600" cy="457200"/>
          </a:xfrm>
          <a:prstGeom prst="rect">
            <a:avLst/>
          </a:prstGeom>
          <a:noFill/>
          <a:ln w="9525">
            <a:noFill/>
          </a:ln>
        </p:spPr>
        <p:txBody>
          <a:bodyPr anchor="b" anchorCtr="0"/>
          <a:lstStyle>
            <a:lvl1pPr algn="r">
              <a:defRPr sz="1200"/>
            </a:lvl1pPr>
          </a:lstStyle>
          <a:p>
            <a:pPr lvl="0" fontAlgn="base"/>
            <a:fld id="{9A0DB2DC-4C9A-4742-B13C-FB6460FD3503}" type="slidenum">
              <a:rPr lang="zh-CN" altLang="en-US" strike="noStrike" noProof="1" dirty="0">
                <a:effectLst>
                  <a:outerShdw blurRad="38100" dist="38100" dir="2700000">
                    <a:srgbClr val="C0C0C0"/>
                  </a:outerShdw>
                </a:effectLst>
                <a:latin typeface="Arial" panose="020B0604020202020204" pitchFamily="34" charset="0"/>
                <a:ea typeface="宋体" panose="02010600030101010101" pitchFamily="2" charset="-122"/>
                <a:cs typeface="+mn-cs"/>
              </a:rPr>
              <a:t>‹#›</a:t>
            </a:fld>
            <a:endParaRPr lang="zh-CN" altLang="en-US" strike="noStrike" noProof="1">
              <a:effectLst>
                <a:outerShdw blurRad="38100" dist="38100" dir="2700000">
                  <a:srgbClr val="C0C0C0"/>
                </a:outerShdw>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effectLst>
            <a:outerShdw blurRad="38100" dist="38100" dir="2700000">
              <a:srgbClr val="C0C0C0"/>
            </a:outerShdw>
          </a:effectLst>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tx2"/>
        </a:buClr>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tx2"/>
        </a:buClr>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tx2"/>
        </a:buClr>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tx2"/>
        </a:buClr>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tx2"/>
        </a:buClr>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tx2"/>
        </a:buClr>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tx2"/>
        </a:buClr>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2049"/>
          <p:cNvSpPr>
            <a:spLocks noGrp="1"/>
          </p:cNvSpPr>
          <p:nvPr>
            <p:ph type="ctrTitle" sz="quarter"/>
          </p:nvPr>
        </p:nvSpPr>
        <p:spPr/>
        <p:txBody>
          <a:bodyPr anchor="ctr" anchorCtr="0"/>
          <a:lstStyle/>
          <a:p>
            <a:r>
              <a:rPr lang="zh-CN" altLang="en-US" sz="3600" noProof="1">
                <a:latin typeface="Arial" panose="020B0604020202020204" pitchFamily="34" charset="0"/>
                <a:ea typeface="宋体" panose="02010600030101010101" pitchFamily="2" charset="-122"/>
              </a:rPr>
              <a:t>积极推进“三全育人”全力</a:t>
            </a:r>
            <a:r>
              <a:rPr lang="zh-CN" altLang="en-US" sz="3600" noProof="1" smtClean="0">
                <a:latin typeface="Arial" panose="020B0604020202020204" pitchFamily="34" charset="0"/>
                <a:ea typeface="宋体" panose="02010600030101010101" pitchFamily="2" charset="-122"/>
              </a:rPr>
              <a:t>服务</a:t>
            </a:r>
            <a:r>
              <a:rPr lang="en-US" altLang="zh-CN" sz="3600" noProof="1" smtClean="0">
                <a:latin typeface="Arial" panose="020B0604020202020204" pitchFamily="34" charset="0"/>
                <a:ea typeface="宋体" panose="02010600030101010101" pitchFamily="2" charset="-122"/>
              </a:rPr>
              <a:t/>
            </a:r>
            <a:br>
              <a:rPr lang="en-US" altLang="zh-CN" sz="3600" noProof="1" smtClean="0">
                <a:latin typeface="Arial" panose="020B0604020202020204" pitchFamily="34" charset="0"/>
                <a:ea typeface="宋体" panose="02010600030101010101" pitchFamily="2" charset="-122"/>
              </a:rPr>
            </a:br>
            <a:r>
              <a:rPr lang="zh-CN" altLang="en-US" sz="3600" noProof="1" smtClean="0">
                <a:latin typeface="Arial" panose="020B0604020202020204" pitchFamily="34" charset="0"/>
                <a:ea typeface="宋体" panose="02010600030101010101" pitchFamily="2" charset="-122"/>
              </a:rPr>
              <a:t>学生</a:t>
            </a:r>
            <a:r>
              <a:rPr lang="zh-CN" altLang="en-US" sz="3600" noProof="1">
                <a:latin typeface="Arial" panose="020B0604020202020204" pitchFamily="34" charset="0"/>
                <a:ea typeface="宋体" panose="02010600030101010101" pitchFamily="2" charset="-122"/>
              </a:rPr>
              <a:t>成长成才</a:t>
            </a:r>
          </a:p>
        </p:txBody>
      </p:sp>
      <p:sp>
        <p:nvSpPr>
          <p:cNvPr id="2051" name="副标题 2050"/>
          <p:cNvSpPr>
            <a:spLocks noGrp="1"/>
          </p:cNvSpPr>
          <p:nvPr>
            <p:ph type="subTitle" sz="quarter" idx="1"/>
          </p:nvPr>
        </p:nvSpPr>
        <p:spPr>
          <a:xfrm>
            <a:off x="1423987" y="3717032"/>
            <a:ext cx="6296025" cy="863600"/>
          </a:xfrm>
        </p:spPr>
        <p:txBody>
          <a:bodyPr anchor="t" anchorCtr="0"/>
          <a:lstStyle/>
          <a:p>
            <a:pPr marL="0" marR="0" indent="0" algn="ctr" defTabSz="914400" rtl="0" eaLnBrk="1" fontAlgn="base" latinLnBrk="0" hangingPunct="1">
              <a:lnSpc>
                <a:spcPct val="80000"/>
              </a:lnSpc>
              <a:spcBef>
                <a:spcPct val="20000"/>
              </a:spcBef>
              <a:spcAft>
                <a:spcPct val="0"/>
              </a:spcAft>
              <a:buClr>
                <a:schemeClr val="tx2"/>
              </a:buClr>
              <a:buSzTx/>
              <a:buFontTx/>
              <a:buNone/>
            </a:pPr>
            <a:r>
              <a:rPr kumimoji="0" lang="zh-CN" altLang="en-US" sz="2800" b="0" i="0" u="none" strike="noStrike" kern="1200" cap="none" spc="0" normalizeH="0" baseline="0" noProof="1">
                <a:solidFill>
                  <a:schemeClr val="tx1"/>
                </a:solidFill>
                <a:effectLst>
                  <a:outerShdw blurRad="38100" dist="38100" dir="2700000">
                    <a:srgbClr val="C0C0C0"/>
                  </a:outerShdw>
                </a:effectLst>
                <a:latin typeface="Arial" panose="020B0604020202020204" pitchFamily="34" charset="0"/>
                <a:ea typeface="宋体" panose="02010600030101010101" pitchFamily="2" charset="-122"/>
                <a:cs typeface="+mn-cs"/>
              </a:rPr>
              <a:t>第一组研讨汇报</a:t>
            </a:r>
          </a:p>
          <a:p>
            <a:pPr marL="0" marR="0" indent="0" algn="ctr" defTabSz="914400" rtl="0" eaLnBrk="1" fontAlgn="base" latinLnBrk="0" hangingPunct="1">
              <a:lnSpc>
                <a:spcPct val="80000"/>
              </a:lnSpc>
              <a:spcBef>
                <a:spcPct val="20000"/>
              </a:spcBef>
              <a:spcAft>
                <a:spcPct val="0"/>
              </a:spcAft>
              <a:buClr>
                <a:schemeClr val="tx2"/>
              </a:buClr>
              <a:buSzTx/>
              <a:buFontTx/>
              <a:buNone/>
            </a:pPr>
            <a:r>
              <a:rPr kumimoji="0" lang="en-US" altLang="zh-CN" sz="2800" b="0" i="0" u="none" strike="noStrike" kern="1200" cap="none" spc="0" normalizeH="0" baseline="0" noProof="1">
                <a:solidFill>
                  <a:schemeClr val="tx1"/>
                </a:solidFill>
                <a:effectLst>
                  <a:outerShdw blurRad="38100" dist="38100" dir="2700000">
                    <a:srgbClr val="C0C0C0"/>
                  </a:outerShdw>
                </a:effectLst>
                <a:latin typeface="Arial" panose="020B0604020202020204" pitchFamily="34" charset="0"/>
                <a:ea typeface="宋体" panose="02010600030101010101" pitchFamily="2" charset="-122"/>
                <a:cs typeface="+mn-cs"/>
              </a:rPr>
              <a:t>2021</a:t>
            </a:r>
            <a:r>
              <a:rPr kumimoji="0" lang="zh-CN" altLang="en-US" sz="2800" b="0" i="0" u="none" strike="noStrike" kern="1200" cap="none" spc="0" normalizeH="0" baseline="0" noProof="1">
                <a:solidFill>
                  <a:schemeClr val="tx1"/>
                </a:solidFill>
                <a:effectLst>
                  <a:outerShdw blurRad="38100" dist="38100" dir="2700000">
                    <a:srgbClr val="C0C0C0"/>
                  </a:outerShdw>
                </a:effectLst>
                <a:latin typeface="Arial" panose="020B0604020202020204" pitchFamily="34" charset="0"/>
                <a:ea typeface="宋体" panose="02010600030101010101" pitchFamily="2" charset="-122"/>
                <a:cs typeface="+mn-cs"/>
              </a:rPr>
              <a:t>年</a:t>
            </a:r>
            <a:r>
              <a:rPr kumimoji="0" lang="en-US" altLang="zh-CN" sz="2800" b="0" i="0" u="none" strike="noStrike" kern="1200" cap="none" spc="0" normalizeH="0" baseline="0" noProof="1">
                <a:solidFill>
                  <a:schemeClr val="tx1"/>
                </a:solidFill>
                <a:effectLst>
                  <a:outerShdw blurRad="38100" dist="38100" dir="2700000">
                    <a:srgbClr val="C0C0C0"/>
                  </a:outerShdw>
                </a:effectLst>
                <a:latin typeface="Arial" panose="020B0604020202020204" pitchFamily="34" charset="0"/>
                <a:ea typeface="宋体" panose="02010600030101010101" pitchFamily="2" charset="-122"/>
                <a:cs typeface="+mn-cs"/>
              </a:rPr>
              <a:t>9</a:t>
            </a:r>
            <a:r>
              <a:rPr kumimoji="0" lang="zh-CN" altLang="en-US" sz="2800" b="0" i="0" u="none" strike="noStrike" kern="1200" cap="none" spc="0" normalizeH="0" baseline="0" noProof="1" smtClean="0">
                <a:solidFill>
                  <a:schemeClr val="tx1"/>
                </a:solidFill>
                <a:effectLst>
                  <a:outerShdw blurRad="38100" dist="38100" dir="2700000">
                    <a:srgbClr val="C0C0C0"/>
                  </a:outerShdw>
                </a:effectLst>
                <a:latin typeface="Arial" panose="020B0604020202020204" pitchFamily="34" charset="0"/>
                <a:ea typeface="宋体" panose="02010600030101010101" pitchFamily="2" charset="-122"/>
                <a:cs typeface="+mn-cs"/>
              </a:rPr>
              <a:t>月</a:t>
            </a:r>
            <a:r>
              <a:rPr lang="en-US" altLang="zh-CN" sz="2800" noProof="1">
                <a:latin typeface="Arial" panose="020B0604020202020204" pitchFamily="34" charset="0"/>
                <a:ea typeface="宋体" panose="02010600030101010101" pitchFamily="2" charset="-122"/>
              </a:rPr>
              <a:t>3</a:t>
            </a:r>
            <a:r>
              <a:rPr kumimoji="0" lang="zh-CN" altLang="en-US" sz="2800" b="0" i="0" u="none" strike="noStrike" kern="1200" cap="none" spc="0" normalizeH="0" baseline="0" noProof="1" smtClean="0">
                <a:solidFill>
                  <a:schemeClr val="tx1"/>
                </a:solidFill>
                <a:effectLst>
                  <a:outerShdw blurRad="38100" dist="38100" dir="2700000">
                    <a:srgbClr val="C0C0C0"/>
                  </a:outerShdw>
                </a:effectLst>
                <a:latin typeface="Arial" panose="020B0604020202020204" pitchFamily="34" charset="0"/>
                <a:ea typeface="宋体" panose="02010600030101010101" pitchFamily="2" charset="-122"/>
                <a:cs typeface="+mn-cs"/>
              </a:rPr>
              <a:t>日</a:t>
            </a:r>
            <a:endParaRPr kumimoji="0" lang="zh-CN" altLang="en-US" sz="2800" b="0" i="0" u="none" strike="noStrike" kern="1200" cap="none" spc="0" normalizeH="0" baseline="0" noProof="1">
              <a:solidFill>
                <a:schemeClr val="tx1"/>
              </a:solidFill>
              <a:effectLst>
                <a:outerShdw blurRad="38100" dist="38100" dir="2700000">
                  <a:srgbClr val="C0C0C0"/>
                </a:outerShdw>
              </a:effectLst>
              <a:latin typeface="Arial" panose="020B0604020202020204" pitchFamily="34" charset="0"/>
              <a:ea typeface="宋体" panose="02010600030101010101" pitchFamily="2" charset="-122"/>
              <a:cs typeface="+mn-cs"/>
            </a:endParaRPr>
          </a:p>
          <a:p>
            <a:pPr marL="0" marR="0" indent="0" algn="ctr" defTabSz="914400" rtl="0" eaLnBrk="1" fontAlgn="base" latinLnBrk="0" hangingPunct="1">
              <a:lnSpc>
                <a:spcPct val="80000"/>
              </a:lnSpc>
              <a:spcBef>
                <a:spcPct val="20000"/>
              </a:spcBef>
              <a:spcAft>
                <a:spcPct val="0"/>
              </a:spcAft>
              <a:buClr>
                <a:schemeClr val="tx2"/>
              </a:buClr>
              <a:buSzTx/>
              <a:buFontTx/>
              <a:buNone/>
            </a:pPr>
            <a:endParaRPr kumimoji="0" lang="zh-CN" altLang="en-US" sz="2800" b="0" i="0" u="none" strike="noStrike" kern="1200" cap="none" spc="0" normalizeH="0" baseline="0" noProof="1">
              <a:solidFill>
                <a:schemeClr val="tx1"/>
              </a:solidFill>
              <a:effectLst>
                <a:outerShdw blurRad="38100" dist="38100" dir="2700000">
                  <a:srgbClr val="C0C0C0"/>
                </a:outerShdw>
              </a:effectLst>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467544" y="836712"/>
            <a:ext cx="8229600" cy="4495800"/>
          </a:xfrm>
        </p:spPr>
        <p:txBody>
          <a:bodyPr anchor="t" anchorCtr="0"/>
          <a:lstStyle/>
          <a:p>
            <a:pPr marL="360000" indent="720000">
              <a:lnSpc>
                <a:spcPct val="150000"/>
              </a:lnSpc>
              <a:buNone/>
            </a:pPr>
            <a:r>
              <a:rPr lang="zh-CN" altLang="en-US" sz="2400" dirty="0" smtClean="0"/>
              <a:t>培养</a:t>
            </a:r>
            <a:r>
              <a:rPr lang="zh-CN" altLang="en-US" sz="2400" dirty="0"/>
              <a:t>德智体美劳全面发展的社会主义建设者和接班人，要求学生要价值观端正、知识丰富、能力全面</a:t>
            </a:r>
            <a:r>
              <a:rPr lang="zh-CN" altLang="en-US" sz="2400" dirty="0" smtClean="0"/>
              <a:t>。</a:t>
            </a:r>
            <a:endParaRPr lang="en-US" altLang="zh-CN" sz="2400" dirty="0" smtClean="0"/>
          </a:p>
          <a:p>
            <a:pPr marL="360000" indent="720000">
              <a:lnSpc>
                <a:spcPct val="150000"/>
              </a:lnSpc>
              <a:buNone/>
            </a:pPr>
            <a:r>
              <a:rPr lang="zh-CN" altLang="en-US" sz="2400" dirty="0">
                <a:solidFill>
                  <a:srgbClr val="FF0000"/>
                </a:solidFill>
              </a:rPr>
              <a:t>知识丰富</a:t>
            </a:r>
            <a:r>
              <a:rPr lang="zh-CN" altLang="en-US" sz="2400" dirty="0"/>
              <a:t>，强调学生要储备必要的知识。人总是用不同的方式把握世界，掌握的知识越多，越能把握世界的丰富性，因此，要不断提升知识传授的宽度和广度，让学生用哲学的、科学的、艺术的、历史的等等多种方式把握世界，不断提升他们对世界的认知水平。 </a:t>
            </a:r>
          </a:p>
        </p:txBody>
      </p:sp>
    </p:spTree>
    <p:extLst>
      <p:ext uri="{BB962C8B-B14F-4D97-AF65-F5344CB8AC3E}">
        <p14:creationId xmlns:p14="http://schemas.microsoft.com/office/powerpoint/2010/main" val="3091717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467544" y="836712"/>
            <a:ext cx="8229600" cy="4495800"/>
          </a:xfrm>
        </p:spPr>
        <p:txBody>
          <a:bodyPr anchor="t" anchorCtr="0"/>
          <a:lstStyle/>
          <a:p>
            <a:pPr marL="360000" indent="720000">
              <a:lnSpc>
                <a:spcPct val="150000"/>
              </a:lnSpc>
              <a:buNone/>
            </a:pPr>
            <a:r>
              <a:rPr lang="zh-CN" altLang="en-US" sz="2400" dirty="0" smtClean="0"/>
              <a:t>培养</a:t>
            </a:r>
            <a:r>
              <a:rPr lang="zh-CN" altLang="en-US" sz="2400" dirty="0"/>
              <a:t>德智体美劳全面发展的社会主义建设者和接班人，要求学生要价值观端正、知识丰富、能力全面</a:t>
            </a:r>
            <a:r>
              <a:rPr lang="zh-CN" altLang="en-US" sz="2400" dirty="0" smtClean="0"/>
              <a:t>。</a:t>
            </a:r>
            <a:endParaRPr lang="en-US" altLang="zh-CN" sz="2400" dirty="0" smtClean="0"/>
          </a:p>
          <a:p>
            <a:pPr marL="360000" indent="720000">
              <a:lnSpc>
                <a:spcPct val="150000"/>
              </a:lnSpc>
              <a:buNone/>
            </a:pPr>
            <a:r>
              <a:rPr lang="zh-CN" altLang="en-US" sz="2400" dirty="0">
                <a:solidFill>
                  <a:srgbClr val="FF0000"/>
                </a:solidFill>
              </a:rPr>
              <a:t> 能力全面</a:t>
            </a:r>
            <a:r>
              <a:rPr lang="zh-CN" altLang="en-US" sz="2400" dirty="0"/>
              <a:t>，强调学生要会运用知识。掌握知识的目的不是做两脚书橱，而是要激活知识，将知识转化为思想智慧、外化为行动能力，具备学习能力、思维能力、表达能力、实践能力、组织能力等综合素质。 </a:t>
            </a:r>
          </a:p>
        </p:txBody>
      </p:sp>
    </p:spTree>
    <p:extLst>
      <p:ext uri="{BB962C8B-B14F-4D97-AF65-F5344CB8AC3E}">
        <p14:creationId xmlns:p14="http://schemas.microsoft.com/office/powerpoint/2010/main" val="1299314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548680"/>
            <a:ext cx="8229600" cy="5472608"/>
          </a:xfrm>
        </p:spPr>
        <p:txBody>
          <a:bodyPr anchor="t" anchorCtr="0"/>
          <a:lstStyle/>
          <a:p>
            <a:pPr marL="360000" indent="720000">
              <a:lnSpc>
                <a:spcPct val="150000"/>
              </a:lnSpc>
              <a:buNone/>
            </a:pPr>
            <a:r>
              <a:rPr lang="zh-CN" altLang="en-US" sz="2400" dirty="0">
                <a:solidFill>
                  <a:srgbClr val="FF0000"/>
                </a:solidFill>
              </a:rPr>
              <a:t> </a:t>
            </a:r>
            <a:r>
              <a:rPr lang="en-US" altLang="zh-CN" sz="2400" dirty="0">
                <a:solidFill>
                  <a:srgbClr val="FF0000"/>
                </a:solidFill>
              </a:rPr>
              <a:t>2</a:t>
            </a:r>
            <a:r>
              <a:rPr lang="zh-CN" altLang="en-US" sz="2400" dirty="0">
                <a:solidFill>
                  <a:srgbClr val="FF0000"/>
                </a:solidFill>
              </a:rPr>
              <a:t>、“三全育人”的中心在</a:t>
            </a:r>
            <a:r>
              <a:rPr lang="zh-CN" altLang="en-US" sz="2400" dirty="0" smtClean="0">
                <a:solidFill>
                  <a:srgbClr val="FF0000"/>
                </a:solidFill>
              </a:rPr>
              <a:t>“育”</a:t>
            </a:r>
            <a:endParaRPr lang="en-US" altLang="zh-CN" sz="2400" dirty="0">
              <a:solidFill>
                <a:srgbClr val="FF0000"/>
              </a:solidFill>
            </a:endParaRPr>
          </a:p>
          <a:p>
            <a:pPr marL="360000" lvl="0" indent="720000">
              <a:lnSpc>
                <a:spcPct val="150000"/>
              </a:lnSpc>
              <a:buClr>
                <a:srgbClr val="E3E3FF"/>
              </a:buClr>
              <a:buNone/>
            </a:pPr>
            <a:r>
              <a:rPr lang="zh-CN" altLang="en-US" sz="2400" dirty="0">
                <a:solidFill>
                  <a:srgbClr val="FFFFFF"/>
                </a:solidFill>
              </a:rPr>
              <a:t>高校要</a:t>
            </a:r>
            <a:r>
              <a:rPr lang="zh-CN" altLang="en-US" sz="2400" dirty="0">
                <a:solidFill>
                  <a:srgbClr val="FF0000"/>
                </a:solidFill>
              </a:rPr>
              <a:t>从“教”走向“育”</a:t>
            </a:r>
            <a:r>
              <a:rPr lang="zh-CN" altLang="en-US" sz="2400" dirty="0">
                <a:solidFill>
                  <a:srgbClr val="FFFFFF"/>
                </a:solidFill>
              </a:rPr>
              <a:t>，构建育人新模式，营造育人新生态，全面提升人才培养水平。</a:t>
            </a:r>
            <a:endParaRPr lang="en-US" altLang="zh-CN" sz="2400" dirty="0">
              <a:solidFill>
                <a:srgbClr val="FFFFFF"/>
              </a:solidFill>
            </a:endParaRPr>
          </a:p>
          <a:p>
            <a:pPr marL="360000" lvl="0" indent="720000">
              <a:lnSpc>
                <a:spcPct val="150000"/>
              </a:lnSpc>
              <a:buClr>
                <a:srgbClr val="E3E3FF"/>
              </a:buClr>
              <a:buNone/>
            </a:pPr>
            <a:r>
              <a:rPr lang="zh-CN" altLang="en-US" sz="2400" dirty="0">
                <a:solidFill>
                  <a:srgbClr val="FF0000"/>
                </a:solidFill>
              </a:rPr>
              <a:t>一方面，要聚焦学生</a:t>
            </a:r>
            <a:r>
              <a:rPr lang="zh-CN" altLang="en-US" sz="2400" dirty="0">
                <a:solidFill>
                  <a:srgbClr val="FFFFFF"/>
                </a:solidFill>
              </a:rPr>
              <a:t>，科学把握大学生的特点，遵循教书育人规律、学生成长规律，因材施教、深耕细作，摒弃“千人一面”的教育模式，实现“千姿百态”的教育效果。要将最优质的资源配置给学生，为每一位学生提供适合的教育、可选择的教育，让学生享有更多的获得感和</a:t>
            </a:r>
            <a:r>
              <a:rPr lang="zh-CN" altLang="en-US" sz="2400" dirty="0" smtClean="0">
                <a:solidFill>
                  <a:srgbClr val="FFFFFF"/>
                </a:solidFill>
              </a:rPr>
              <a:t>幸福感。 </a:t>
            </a:r>
            <a:endParaRPr lang="zh-CN" altLang="en-US" sz="2400" dirty="0">
              <a:solidFill>
                <a:srgbClr val="FFFFFF"/>
              </a:solidFill>
            </a:endParaRPr>
          </a:p>
        </p:txBody>
      </p:sp>
    </p:spTree>
    <p:extLst>
      <p:ext uri="{BB962C8B-B14F-4D97-AF65-F5344CB8AC3E}">
        <p14:creationId xmlns:p14="http://schemas.microsoft.com/office/powerpoint/2010/main" val="34929774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908720"/>
            <a:ext cx="8229600" cy="4680520"/>
          </a:xfrm>
        </p:spPr>
        <p:txBody>
          <a:bodyPr anchor="t" anchorCtr="0"/>
          <a:lstStyle/>
          <a:p>
            <a:pPr marL="360000" indent="720000">
              <a:lnSpc>
                <a:spcPct val="150000"/>
              </a:lnSpc>
              <a:buNone/>
            </a:pPr>
            <a:r>
              <a:rPr lang="zh-CN" altLang="en-US" sz="2400" dirty="0"/>
              <a:t>高校要</a:t>
            </a:r>
            <a:r>
              <a:rPr lang="zh-CN" altLang="en-US" sz="2400" dirty="0">
                <a:solidFill>
                  <a:srgbClr val="FF0000"/>
                </a:solidFill>
              </a:rPr>
              <a:t>从“教”走向“育”</a:t>
            </a:r>
            <a:r>
              <a:rPr lang="zh-CN" altLang="en-US" sz="2400" dirty="0"/>
              <a:t>，构建育人新模式，营造育人新生态，全面提升人才培养水平</a:t>
            </a:r>
            <a:r>
              <a:rPr lang="zh-CN" altLang="en-US" sz="2400" dirty="0" smtClean="0"/>
              <a:t>。</a:t>
            </a:r>
            <a:endParaRPr lang="en-US" altLang="zh-CN" sz="2400" dirty="0" smtClean="0"/>
          </a:p>
          <a:p>
            <a:pPr marL="360000" indent="720000">
              <a:lnSpc>
                <a:spcPct val="150000"/>
              </a:lnSpc>
              <a:buNone/>
            </a:pPr>
            <a:r>
              <a:rPr lang="zh-CN" altLang="en-US" sz="2400" dirty="0">
                <a:solidFill>
                  <a:srgbClr val="FF0000"/>
                </a:solidFill>
              </a:rPr>
              <a:t> 另一方面，要聚焦教师</a:t>
            </a:r>
            <a:r>
              <a:rPr lang="zh-CN" altLang="en-US" sz="2400" dirty="0"/>
              <a:t>，大力加强教师队伍建设，进一步优化教师素质</a:t>
            </a:r>
            <a:r>
              <a:rPr lang="zh-CN" altLang="en-US" sz="2400" dirty="0" smtClean="0"/>
              <a:t>结构，</a:t>
            </a:r>
            <a:r>
              <a:rPr lang="zh-CN" altLang="en-US" sz="2400" dirty="0"/>
              <a:t>让广大教师做到教学与科研兼顾、教书与育人兼顾、信道与传道兼顾、立己德与树人德兼顾，引导广大教师以德立身、以德立学、以德施教，做党和人民满意的好老师。 </a:t>
            </a:r>
          </a:p>
        </p:txBody>
      </p:sp>
    </p:spTree>
    <p:extLst>
      <p:ext uri="{BB962C8B-B14F-4D97-AF65-F5344CB8AC3E}">
        <p14:creationId xmlns:p14="http://schemas.microsoft.com/office/powerpoint/2010/main" val="1652941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692696"/>
            <a:ext cx="8229600" cy="4896544"/>
          </a:xfrm>
        </p:spPr>
        <p:txBody>
          <a:bodyPr anchor="t" anchorCtr="0"/>
          <a:lstStyle/>
          <a:p>
            <a:pPr marL="360000" indent="720000">
              <a:lnSpc>
                <a:spcPct val="150000"/>
              </a:lnSpc>
              <a:buNone/>
            </a:pPr>
            <a:r>
              <a:rPr lang="zh-CN" altLang="en-US" sz="2400" dirty="0">
                <a:solidFill>
                  <a:srgbClr val="FF0000"/>
                </a:solidFill>
              </a:rPr>
              <a:t> </a:t>
            </a:r>
            <a:r>
              <a:rPr lang="en-US" altLang="zh-CN" sz="2400" dirty="0" smtClean="0">
                <a:solidFill>
                  <a:srgbClr val="FF0000"/>
                </a:solidFill>
              </a:rPr>
              <a:t>3</a:t>
            </a:r>
            <a:r>
              <a:rPr lang="zh-CN" altLang="en-US" sz="2400" dirty="0" smtClean="0">
                <a:solidFill>
                  <a:srgbClr val="FF0000"/>
                </a:solidFill>
              </a:rPr>
              <a:t>、“三全育人”</a:t>
            </a:r>
            <a:r>
              <a:rPr lang="zh-CN" altLang="en-US" sz="2400" dirty="0">
                <a:solidFill>
                  <a:srgbClr val="FF0000"/>
                </a:solidFill>
              </a:rPr>
              <a:t>的重心在</a:t>
            </a:r>
            <a:r>
              <a:rPr lang="zh-CN" altLang="en-US" sz="2400" dirty="0" smtClean="0">
                <a:solidFill>
                  <a:srgbClr val="FF0000"/>
                </a:solidFill>
              </a:rPr>
              <a:t>“全”</a:t>
            </a:r>
            <a:endParaRPr lang="en-US" altLang="zh-CN" sz="2400" dirty="0" smtClean="0">
              <a:solidFill>
                <a:srgbClr val="FF0000"/>
              </a:solidFill>
            </a:endParaRPr>
          </a:p>
          <a:p>
            <a:pPr marL="360000" indent="720000">
              <a:lnSpc>
                <a:spcPct val="150000"/>
              </a:lnSpc>
              <a:buNone/>
            </a:pPr>
            <a:r>
              <a:rPr lang="zh-CN" altLang="en-US" sz="2400" dirty="0" smtClean="0">
                <a:solidFill>
                  <a:srgbClr val="FF0000"/>
                </a:solidFill>
              </a:rPr>
              <a:t>“全员育人”</a:t>
            </a:r>
            <a:r>
              <a:rPr lang="zh-CN" altLang="en-US" sz="2400" dirty="0"/>
              <a:t>，要求全体教职员工都要成为“育人者”，其一言一行、一举一动都要履行育人之责、产生育人之效，实现育人无不尽责</a:t>
            </a:r>
            <a:r>
              <a:rPr lang="zh-CN" altLang="en-US" sz="2400" dirty="0" smtClean="0"/>
              <a:t>。</a:t>
            </a:r>
            <a:endParaRPr lang="en-US" altLang="zh-CN" sz="2400" dirty="0" smtClean="0"/>
          </a:p>
          <a:p>
            <a:pPr marL="360000" indent="720000">
              <a:lnSpc>
                <a:spcPct val="150000"/>
              </a:lnSpc>
              <a:buNone/>
            </a:pPr>
            <a:r>
              <a:rPr lang="zh-CN" altLang="en-US" sz="2400" dirty="0" smtClean="0">
                <a:solidFill>
                  <a:srgbClr val="FF0000"/>
                </a:solidFill>
              </a:rPr>
              <a:t>“全程育人”</a:t>
            </a:r>
            <a:r>
              <a:rPr lang="zh-CN" altLang="en-US" sz="2400" dirty="0"/>
              <a:t>，要求将立德树人贯穿高校教育教学全过程和学生成长成才全过程，实现育人无时不有</a:t>
            </a:r>
            <a:r>
              <a:rPr lang="zh-CN" altLang="en-US" sz="2400" dirty="0" smtClean="0"/>
              <a:t>。</a:t>
            </a:r>
            <a:endParaRPr lang="en-US" altLang="zh-CN" sz="2400" dirty="0" smtClean="0"/>
          </a:p>
          <a:p>
            <a:pPr marL="360000" indent="720000">
              <a:lnSpc>
                <a:spcPct val="150000"/>
              </a:lnSpc>
              <a:buNone/>
            </a:pPr>
            <a:r>
              <a:rPr lang="zh-CN" altLang="en-US" sz="2400" dirty="0" smtClean="0">
                <a:solidFill>
                  <a:srgbClr val="FF0000"/>
                </a:solidFill>
              </a:rPr>
              <a:t>“全方位育人”</a:t>
            </a:r>
            <a:r>
              <a:rPr lang="zh-CN" altLang="en-US" sz="2400" dirty="0"/>
              <a:t>，要求将立德树人覆盖到课上课下、网上网下、校内校外，实现育人无处不在。</a:t>
            </a:r>
          </a:p>
        </p:txBody>
      </p:sp>
    </p:spTree>
    <p:extLst>
      <p:ext uri="{BB962C8B-B14F-4D97-AF65-F5344CB8AC3E}">
        <p14:creationId xmlns:p14="http://schemas.microsoft.com/office/powerpoint/2010/main" val="434884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692696"/>
            <a:ext cx="8229600" cy="4896544"/>
          </a:xfrm>
        </p:spPr>
        <p:txBody>
          <a:bodyPr anchor="t" anchorCtr="0"/>
          <a:lstStyle/>
          <a:p>
            <a:pPr marL="360000" indent="720000">
              <a:lnSpc>
                <a:spcPct val="150000"/>
              </a:lnSpc>
              <a:buNone/>
            </a:pPr>
            <a:r>
              <a:rPr lang="zh-CN" altLang="en-US" sz="2400" dirty="0">
                <a:solidFill>
                  <a:srgbClr val="FF0000"/>
                </a:solidFill>
              </a:rPr>
              <a:t> </a:t>
            </a:r>
            <a:r>
              <a:rPr lang="en-US" altLang="zh-CN" sz="2400" dirty="0">
                <a:solidFill>
                  <a:srgbClr val="FF0000"/>
                </a:solidFill>
              </a:rPr>
              <a:t>4</a:t>
            </a:r>
            <a:r>
              <a:rPr lang="zh-CN" altLang="en-US" sz="2400" dirty="0">
                <a:solidFill>
                  <a:srgbClr val="FF0000"/>
                </a:solidFill>
              </a:rPr>
              <a:t>、建立健全人才培养体制机制，构建“三全育人”大</a:t>
            </a:r>
            <a:r>
              <a:rPr lang="zh-CN" altLang="en-US" sz="2400" dirty="0" smtClean="0">
                <a:solidFill>
                  <a:srgbClr val="FF0000"/>
                </a:solidFill>
              </a:rPr>
              <a:t>格局</a:t>
            </a:r>
            <a:endParaRPr lang="en-US" altLang="zh-CN" sz="2400" dirty="0" smtClean="0">
              <a:solidFill>
                <a:srgbClr val="FF0000"/>
              </a:solidFill>
            </a:endParaRPr>
          </a:p>
          <a:p>
            <a:pPr marL="360000" indent="720000">
              <a:lnSpc>
                <a:spcPct val="150000"/>
              </a:lnSpc>
              <a:buNone/>
            </a:pPr>
            <a:r>
              <a:rPr lang="zh-CN" altLang="en-US" sz="2400" dirty="0">
                <a:solidFill>
                  <a:srgbClr val="FF0000"/>
                </a:solidFill>
              </a:rPr>
              <a:t> </a:t>
            </a:r>
            <a:r>
              <a:rPr lang="zh-CN" altLang="en-US" sz="2400" dirty="0">
                <a:solidFill>
                  <a:srgbClr val="FFC000"/>
                </a:solidFill>
              </a:rPr>
              <a:t>一是在教育主体上从“单”转向</a:t>
            </a:r>
            <a:r>
              <a:rPr lang="zh-CN" altLang="en-US" sz="2400" dirty="0" smtClean="0">
                <a:solidFill>
                  <a:srgbClr val="FFC000"/>
                </a:solidFill>
              </a:rPr>
              <a:t>“全”</a:t>
            </a:r>
            <a:endParaRPr lang="en-US" altLang="zh-CN" sz="2400" dirty="0" smtClean="0">
              <a:solidFill>
                <a:srgbClr val="FFC000"/>
              </a:solidFill>
            </a:endParaRPr>
          </a:p>
          <a:p>
            <a:pPr marL="360000" indent="720000">
              <a:lnSpc>
                <a:spcPct val="150000"/>
              </a:lnSpc>
              <a:buNone/>
            </a:pPr>
            <a:r>
              <a:rPr lang="zh-CN" altLang="en-US" sz="2400" dirty="0" smtClean="0"/>
              <a:t>育人</a:t>
            </a:r>
            <a:r>
              <a:rPr lang="zh-CN" altLang="en-US" sz="2400" dirty="0"/>
              <a:t>工作是高校全体教职工与生俱来的“天职”“本职”，充分挖掘专业课教师、思想政治理论课教师、辅导员、班主任、管理干部等多个岗位的育人要素，将育人职能贯穿其工作始终，实现“</a:t>
            </a:r>
            <a:r>
              <a:rPr lang="zh-CN" altLang="en-US" sz="2800" dirty="0">
                <a:solidFill>
                  <a:srgbClr val="FFC000"/>
                </a:solidFill>
              </a:rPr>
              <a:t>教</a:t>
            </a:r>
            <a:r>
              <a:rPr lang="zh-CN" altLang="en-US" sz="2400" dirty="0"/>
              <a:t>”与“育”、“</a:t>
            </a:r>
            <a:r>
              <a:rPr lang="zh-CN" altLang="en-US" sz="2800" dirty="0">
                <a:solidFill>
                  <a:srgbClr val="FFC000"/>
                </a:solidFill>
              </a:rPr>
              <a:t>管</a:t>
            </a:r>
            <a:r>
              <a:rPr lang="zh-CN" altLang="en-US" sz="2400" dirty="0"/>
              <a:t>”与“育”、“</a:t>
            </a:r>
            <a:r>
              <a:rPr lang="zh-CN" altLang="en-US" sz="2800" dirty="0">
                <a:solidFill>
                  <a:srgbClr val="FFC000"/>
                </a:solidFill>
              </a:rPr>
              <a:t>服</a:t>
            </a:r>
            <a:r>
              <a:rPr lang="zh-CN" altLang="en-US" sz="2400" dirty="0"/>
              <a:t>”与“育”的融合贯通。 </a:t>
            </a:r>
          </a:p>
        </p:txBody>
      </p:sp>
    </p:spTree>
    <p:extLst>
      <p:ext uri="{BB962C8B-B14F-4D97-AF65-F5344CB8AC3E}">
        <p14:creationId xmlns:p14="http://schemas.microsoft.com/office/powerpoint/2010/main" val="23674734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692696"/>
            <a:ext cx="8229600" cy="4896544"/>
          </a:xfrm>
        </p:spPr>
        <p:txBody>
          <a:bodyPr anchor="t" anchorCtr="0"/>
          <a:lstStyle/>
          <a:p>
            <a:pPr marL="360000" indent="720000">
              <a:lnSpc>
                <a:spcPct val="150000"/>
              </a:lnSpc>
              <a:buNone/>
            </a:pPr>
            <a:r>
              <a:rPr lang="zh-CN" altLang="en-US" sz="2400" dirty="0">
                <a:solidFill>
                  <a:srgbClr val="FF0000"/>
                </a:solidFill>
              </a:rPr>
              <a:t> </a:t>
            </a:r>
            <a:r>
              <a:rPr lang="en-US" altLang="zh-CN" sz="2400" dirty="0">
                <a:solidFill>
                  <a:srgbClr val="FF0000"/>
                </a:solidFill>
              </a:rPr>
              <a:t>4</a:t>
            </a:r>
            <a:r>
              <a:rPr lang="zh-CN" altLang="en-US" sz="2400" dirty="0">
                <a:solidFill>
                  <a:srgbClr val="FF0000"/>
                </a:solidFill>
              </a:rPr>
              <a:t>、建立健全人才培养体制机制，构建“三全育人”大</a:t>
            </a:r>
            <a:r>
              <a:rPr lang="zh-CN" altLang="en-US" sz="2400" dirty="0" smtClean="0">
                <a:solidFill>
                  <a:srgbClr val="FF0000"/>
                </a:solidFill>
              </a:rPr>
              <a:t>格局</a:t>
            </a:r>
            <a:endParaRPr lang="en-US" altLang="zh-CN" sz="2400" dirty="0" smtClean="0">
              <a:solidFill>
                <a:srgbClr val="FF0000"/>
              </a:solidFill>
            </a:endParaRPr>
          </a:p>
          <a:p>
            <a:pPr marL="360000" indent="720000">
              <a:lnSpc>
                <a:spcPct val="150000"/>
              </a:lnSpc>
              <a:buNone/>
            </a:pPr>
            <a:r>
              <a:rPr lang="zh-CN" altLang="en-US" sz="2400" dirty="0">
                <a:solidFill>
                  <a:srgbClr val="FFC000"/>
                </a:solidFill>
              </a:rPr>
              <a:t>二是在育人过程上从“分”转向</a:t>
            </a:r>
            <a:r>
              <a:rPr lang="zh-CN" altLang="en-US" sz="2400" dirty="0" smtClean="0">
                <a:solidFill>
                  <a:srgbClr val="FFC000"/>
                </a:solidFill>
              </a:rPr>
              <a:t>“合”</a:t>
            </a:r>
            <a:endParaRPr lang="en-US" altLang="zh-CN" sz="2400" dirty="0" smtClean="0">
              <a:solidFill>
                <a:srgbClr val="FFC000"/>
              </a:solidFill>
            </a:endParaRPr>
          </a:p>
          <a:p>
            <a:pPr marL="360000" indent="720000">
              <a:lnSpc>
                <a:spcPct val="150000"/>
              </a:lnSpc>
              <a:buNone/>
            </a:pPr>
            <a:r>
              <a:rPr lang="zh-CN" altLang="en-US" sz="2400" dirty="0" smtClean="0"/>
              <a:t>育人</a:t>
            </a:r>
            <a:r>
              <a:rPr lang="zh-CN" altLang="en-US" sz="2400" dirty="0"/>
              <a:t>工作具有整体性，要从“条块分割”转向“协同配合”，将育人工作贯穿到学生从入学到毕业的各阶段，覆盖到全校各班级，融入到学生学习生活各方面。 </a:t>
            </a:r>
          </a:p>
        </p:txBody>
      </p:sp>
    </p:spTree>
    <p:extLst>
      <p:ext uri="{BB962C8B-B14F-4D97-AF65-F5344CB8AC3E}">
        <p14:creationId xmlns:p14="http://schemas.microsoft.com/office/powerpoint/2010/main" val="36932032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692696"/>
            <a:ext cx="8229600" cy="4896544"/>
          </a:xfrm>
        </p:spPr>
        <p:txBody>
          <a:bodyPr anchor="t" anchorCtr="0"/>
          <a:lstStyle/>
          <a:p>
            <a:pPr marL="360000" indent="720000">
              <a:lnSpc>
                <a:spcPct val="150000"/>
              </a:lnSpc>
              <a:buNone/>
            </a:pPr>
            <a:r>
              <a:rPr lang="zh-CN" altLang="en-US" sz="2400" dirty="0">
                <a:solidFill>
                  <a:srgbClr val="FF0000"/>
                </a:solidFill>
              </a:rPr>
              <a:t> </a:t>
            </a:r>
            <a:r>
              <a:rPr lang="en-US" altLang="zh-CN" sz="2400" dirty="0">
                <a:solidFill>
                  <a:srgbClr val="FF0000"/>
                </a:solidFill>
              </a:rPr>
              <a:t>5</a:t>
            </a:r>
            <a:r>
              <a:rPr lang="zh-CN" altLang="en-US" sz="2400" dirty="0" smtClean="0">
                <a:solidFill>
                  <a:srgbClr val="FF0000"/>
                </a:solidFill>
              </a:rPr>
              <a:t>、开展“三全育人”的着力点，在以下六个方面下功夫。</a:t>
            </a:r>
            <a:endParaRPr lang="en-US" altLang="zh-CN" sz="2400" dirty="0" smtClean="0">
              <a:solidFill>
                <a:srgbClr val="FF0000"/>
              </a:solidFill>
            </a:endParaRPr>
          </a:p>
          <a:p>
            <a:pPr marL="360000" indent="720000">
              <a:lnSpc>
                <a:spcPct val="150000"/>
              </a:lnSpc>
              <a:buNone/>
            </a:pPr>
            <a:r>
              <a:rPr lang="zh-CN" altLang="en-US" sz="2400" dirty="0" smtClean="0"/>
              <a:t>在</a:t>
            </a:r>
            <a:r>
              <a:rPr lang="zh-CN" altLang="en-US" sz="2400" dirty="0"/>
              <a:t>坚定理想信念上</a:t>
            </a:r>
            <a:r>
              <a:rPr lang="zh-CN" altLang="en-US" sz="2400" dirty="0" smtClean="0"/>
              <a:t>下功夫</a:t>
            </a:r>
            <a:endParaRPr lang="en-US" altLang="zh-CN" sz="2400" dirty="0" smtClean="0"/>
          </a:p>
          <a:p>
            <a:pPr marL="360000" indent="720000">
              <a:lnSpc>
                <a:spcPct val="150000"/>
              </a:lnSpc>
              <a:buNone/>
            </a:pPr>
            <a:r>
              <a:rPr lang="zh-CN" altLang="en-US" sz="2400" dirty="0" smtClean="0"/>
              <a:t>在</a:t>
            </a:r>
            <a:r>
              <a:rPr lang="zh-CN" altLang="en-US" sz="2400" dirty="0"/>
              <a:t>厚植爱国主义情怀上</a:t>
            </a:r>
            <a:r>
              <a:rPr lang="zh-CN" altLang="en-US" sz="2400" dirty="0" smtClean="0"/>
              <a:t>下功夫</a:t>
            </a:r>
            <a:endParaRPr lang="en-US" altLang="zh-CN" sz="2400" dirty="0" smtClean="0"/>
          </a:p>
          <a:p>
            <a:pPr marL="360000" indent="720000">
              <a:lnSpc>
                <a:spcPct val="150000"/>
              </a:lnSpc>
              <a:buNone/>
            </a:pPr>
            <a:r>
              <a:rPr lang="zh-CN" altLang="en-US" sz="2400" dirty="0" smtClean="0"/>
              <a:t>在</a:t>
            </a:r>
            <a:r>
              <a:rPr lang="zh-CN" altLang="en-US" sz="2400" dirty="0"/>
              <a:t>加强品德修养上</a:t>
            </a:r>
            <a:r>
              <a:rPr lang="zh-CN" altLang="en-US" sz="2400" dirty="0" smtClean="0"/>
              <a:t>下功夫</a:t>
            </a:r>
            <a:endParaRPr lang="en-US" altLang="zh-CN" sz="2400" dirty="0" smtClean="0"/>
          </a:p>
          <a:p>
            <a:pPr marL="360000" indent="720000">
              <a:lnSpc>
                <a:spcPct val="150000"/>
              </a:lnSpc>
              <a:buNone/>
            </a:pPr>
            <a:r>
              <a:rPr lang="zh-CN" altLang="en-US" sz="2400" dirty="0" smtClean="0"/>
              <a:t>在</a:t>
            </a:r>
            <a:r>
              <a:rPr lang="zh-CN" altLang="en-US" sz="2400" dirty="0"/>
              <a:t>增长知识见识上</a:t>
            </a:r>
            <a:r>
              <a:rPr lang="zh-CN" altLang="en-US" sz="2400" dirty="0" smtClean="0"/>
              <a:t>下功夫</a:t>
            </a:r>
            <a:endParaRPr lang="en-US" altLang="zh-CN" sz="2400" dirty="0" smtClean="0"/>
          </a:p>
          <a:p>
            <a:pPr marL="360000" indent="720000">
              <a:lnSpc>
                <a:spcPct val="150000"/>
              </a:lnSpc>
              <a:buNone/>
            </a:pPr>
            <a:r>
              <a:rPr lang="zh-CN" altLang="en-US" sz="2400" dirty="0" smtClean="0"/>
              <a:t>在</a:t>
            </a:r>
            <a:r>
              <a:rPr lang="zh-CN" altLang="en-US" sz="2400" dirty="0"/>
              <a:t>培养奋斗精神上</a:t>
            </a:r>
            <a:r>
              <a:rPr lang="zh-CN" altLang="en-US" sz="2400" dirty="0" smtClean="0"/>
              <a:t>下功夫</a:t>
            </a:r>
            <a:endParaRPr lang="en-US" altLang="zh-CN" sz="2400" dirty="0" smtClean="0"/>
          </a:p>
          <a:p>
            <a:pPr marL="360000" indent="720000">
              <a:lnSpc>
                <a:spcPct val="150000"/>
              </a:lnSpc>
              <a:buNone/>
            </a:pPr>
            <a:r>
              <a:rPr lang="zh-CN" altLang="en-US" sz="2400" dirty="0" smtClean="0"/>
              <a:t>在</a:t>
            </a:r>
            <a:r>
              <a:rPr lang="zh-CN" altLang="en-US" sz="2400" dirty="0"/>
              <a:t>增强综合素质上下功夫</a:t>
            </a:r>
          </a:p>
        </p:txBody>
      </p:sp>
    </p:spTree>
    <p:extLst>
      <p:ext uri="{BB962C8B-B14F-4D97-AF65-F5344CB8AC3E}">
        <p14:creationId xmlns:p14="http://schemas.microsoft.com/office/powerpoint/2010/main" val="25624933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764704"/>
            <a:ext cx="8229600" cy="4896544"/>
          </a:xfrm>
        </p:spPr>
        <p:txBody>
          <a:bodyPr anchor="t" anchorCtr="0"/>
          <a:lstStyle/>
          <a:p>
            <a:pPr marL="360000" indent="720000">
              <a:lnSpc>
                <a:spcPct val="150000"/>
              </a:lnSpc>
              <a:buNone/>
            </a:pPr>
            <a:r>
              <a:rPr lang="zh-CN" altLang="en-US" sz="2400" dirty="0">
                <a:solidFill>
                  <a:srgbClr val="FF0000"/>
                </a:solidFill>
              </a:rPr>
              <a:t> </a:t>
            </a:r>
            <a:r>
              <a:rPr lang="en-US" altLang="zh-CN" sz="2400" dirty="0">
                <a:solidFill>
                  <a:srgbClr val="FF0000"/>
                </a:solidFill>
              </a:rPr>
              <a:t>6</a:t>
            </a:r>
            <a:r>
              <a:rPr lang="zh-CN" altLang="en-US" sz="2400" dirty="0">
                <a:solidFill>
                  <a:srgbClr val="FF0000"/>
                </a:solidFill>
              </a:rPr>
              <a:t>、在育人空间上从“点”转向</a:t>
            </a:r>
            <a:r>
              <a:rPr lang="zh-CN" altLang="en-US" sz="2400" dirty="0" smtClean="0">
                <a:solidFill>
                  <a:srgbClr val="FF0000"/>
                </a:solidFill>
              </a:rPr>
              <a:t>“体”</a:t>
            </a:r>
            <a:endParaRPr lang="en-US" altLang="zh-CN" sz="2400" dirty="0">
              <a:solidFill>
                <a:srgbClr val="FF0000"/>
              </a:solidFill>
            </a:endParaRPr>
          </a:p>
          <a:p>
            <a:pPr marL="360000" indent="720000">
              <a:lnSpc>
                <a:spcPct val="150000"/>
              </a:lnSpc>
              <a:buNone/>
            </a:pPr>
            <a:r>
              <a:rPr lang="zh-CN" altLang="en-US" sz="2400" dirty="0" smtClean="0"/>
              <a:t>育人</a:t>
            </a:r>
            <a:r>
              <a:rPr lang="zh-CN" altLang="en-US" sz="2400" dirty="0"/>
              <a:t>工作要实现由“点”到“线”、聚“面”成“体”，实现“面”“面”俱到、多“体”</a:t>
            </a:r>
            <a:r>
              <a:rPr lang="zh-CN" altLang="en-US" sz="2400" dirty="0" smtClean="0"/>
              <a:t>联动。</a:t>
            </a:r>
            <a:endParaRPr lang="en-US" altLang="zh-CN" sz="2400" dirty="0"/>
          </a:p>
          <a:p>
            <a:pPr marL="360000" indent="720000">
              <a:lnSpc>
                <a:spcPct val="150000"/>
              </a:lnSpc>
              <a:buNone/>
            </a:pPr>
            <a:r>
              <a:rPr lang="zh-CN" altLang="en-US" sz="2400" dirty="0" smtClean="0"/>
              <a:t>推进</a:t>
            </a:r>
            <a:r>
              <a:rPr lang="zh-CN" altLang="en-US" sz="2400" dirty="0"/>
              <a:t>教学、管理、服务等部门协同联动，挖掘育人元素、建立责任清单、强化工作举措，共唱育人</a:t>
            </a:r>
            <a:r>
              <a:rPr lang="zh-CN" altLang="en-US" sz="2400" dirty="0" smtClean="0"/>
              <a:t>“合奏曲”</a:t>
            </a:r>
            <a:r>
              <a:rPr lang="zh-CN" altLang="en-US" sz="2400" dirty="0"/>
              <a:t>；</a:t>
            </a:r>
            <a:r>
              <a:rPr lang="zh-CN" altLang="en-US" sz="2400" dirty="0" smtClean="0"/>
              <a:t>推进</a:t>
            </a:r>
            <a:r>
              <a:rPr lang="zh-CN" altLang="en-US" sz="2400" dirty="0"/>
              <a:t>思政课与专业课程同向同行，共同</a:t>
            </a:r>
            <a:r>
              <a:rPr lang="zh-CN" altLang="en-US" sz="2400" dirty="0" smtClean="0"/>
              <a:t>育人</a:t>
            </a:r>
            <a:r>
              <a:rPr lang="zh-CN" altLang="en-US" sz="2400" dirty="0"/>
              <a:t>；</a:t>
            </a:r>
            <a:r>
              <a:rPr lang="zh-CN" altLang="en-US" sz="2400" dirty="0" smtClean="0"/>
              <a:t>推进</a:t>
            </a:r>
            <a:r>
              <a:rPr lang="zh-CN" altLang="en-US" sz="2400" dirty="0"/>
              <a:t>思想政治工作与党建工作充分结合，汇聚协同育人的智慧和力量。 </a:t>
            </a:r>
          </a:p>
        </p:txBody>
      </p:sp>
    </p:spTree>
    <p:extLst>
      <p:ext uri="{BB962C8B-B14F-4D97-AF65-F5344CB8AC3E}">
        <p14:creationId xmlns:p14="http://schemas.microsoft.com/office/powerpoint/2010/main" val="3252043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文本占位符 68610"/>
          <p:cNvSpPr>
            <a:spLocks noGrp="1"/>
          </p:cNvSpPr>
          <p:nvPr>
            <p:ph idx="1"/>
          </p:nvPr>
        </p:nvSpPr>
        <p:spPr>
          <a:xfrm>
            <a:off x="323528" y="1268760"/>
            <a:ext cx="8229600" cy="4495800"/>
          </a:xfrm>
        </p:spPr>
        <p:txBody>
          <a:bodyPr anchor="t" anchorCtr="0"/>
          <a:lstStyle/>
          <a:p>
            <a:pPr algn="ctr">
              <a:buNone/>
            </a:pPr>
            <a:r>
              <a:rPr lang="zh-CN" altLang="en-US" sz="4400" b="1" dirty="0" smtClean="0">
                <a:solidFill>
                  <a:srgbClr val="FF0000"/>
                </a:solidFill>
                <a:ea typeface="微软雅黑" panose="020B0503020204020204" pitchFamily="34" charset="-122"/>
              </a:rPr>
              <a:t>第</a:t>
            </a:r>
            <a:r>
              <a:rPr lang="zh-CN" altLang="en-US" sz="4400" b="1" dirty="0">
                <a:solidFill>
                  <a:srgbClr val="FF0000"/>
                </a:solidFill>
                <a:ea typeface="微软雅黑" panose="020B0503020204020204" pitchFamily="34" charset="-122"/>
              </a:rPr>
              <a:t>二</a:t>
            </a:r>
            <a:r>
              <a:rPr lang="zh-CN" altLang="en-US" sz="4400" b="1" dirty="0" smtClean="0">
                <a:solidFill>
                  <a:srgbClr val="FF0000"/>
                </a:solidFill>
                <a:ea typeface="微软雅黑" panose="020B0503020204020204" pitchFamily="34" charset="-122"/>
              </a:rPr>
              <a:t>部分</a:t>
            </a:r>
            <a:endParaRPr lang="zh-CN" altLang="en-US" sz="4400" b="1" dirty="0">
              <a:solidFill>
                <a:srgbClr val="FF0000"/>
              </a:solidFill>
              <a:ea typeface="微软雅黑" panose="020B0503020204020204" pitchFamily="34" charset="-122"/>
            </a:endParaRPr>
          </a:p>
          <a:p>
            <a:pPr algn="ctr">
              <a:buNone/>
            </a:pPr>
            <a:r>
              <a:rPr lang="zh-CN" altLang="en-US" dirty="0"/>
              <a:t>          </a:t>
            </a:r>
            <a:endParaRPr lang="en-US" altLang="zh-CN" dirty="0" smtClean="0"/>
          </a:p>
          <a:p>
            <a:pPr algn="ctr">
              <a:buNone/>
            </a:pPr>
            <a:r>
              <a:rPr lang="zh-CN" altLang="en-US" sz="3600" b="1" dirty="0" smtClean="0">
                <a:solidFill>
                  <a:srgbClr val="FF0000"/>
                </a:solidFill>
                <a:ea typeface="微软雅黑" panose="020B0503020204020204" pitchFamily="34" charset="-122"/>
              </a:rPr>
              <a:t>我</a:t>
            </a:r>
            <a:r>
              <a:rPr lang="zh-CN" altLang="en-US" sz="3600" b="1" dirty="0">
                <a:solidFill>
                  <a:srgbClr val="FF0000"/>
                </a:solidFill>
                <a:ea typeface="微软雅黑" panose="020B0503020204020204" pitchFamily="34" charset="-122"/>
              </a:rPr>
              <a:t>校“三全育人”经验、</a:t>
            </a:r>
            <a:r>
              <a:rPr lang="zh-CN" altLang="en-US" sz="3600" b="1" dirty="0" smtClean="0">
                <a:solidFill>
                  <a:srgbClr val="FF0000"/>
                </a:solidFill>
                <a:ea typeface="微软雅黑" panose="020B0503020204020204" pitchFamily="34" charset="-122"/>
              </a:rPr>
              <a:t>不足，</a:t>
            </a:r>
            <a:endParaRPr lang="en-US" altLang="zh-CN" sz="3600" b="1" dirty="0" smtClean="0">
              <a:solidFill>
                <a:srgbClr val="FF0000"/>
              </a:solidFill>
              <a:ea typeface="微软雅黑" panose="020B0503020204020204" pitchFamily="34" charset="-122"/>
            </a:endParaRPr>
          </a:p>
          <a:p>
            <a:pPr algn="ctr">
              <a:buNone/>
            </a:pPr>
            <a:r>
              <a:rPr lang="zh-CN" altLang="en-US" sz="3600" b="1" dirty="0" smtClean="0">
                <a:solidFill>
                  <a:srgbClr val="FF0000"/>
                </a:solidFill>
                <a:ea typeface="微软雅黑" panose="020B0503020204020204" pitchFamily="34" charset="-122"/>
              </a:rPr>
              <a:t>今后</a:t>
            </a:r>
            <a:r>
              <a:rPr lang="zh-CN" altLang="en-US" sz="3600" b="1" dirty="0">
                <a:solidFill>
                  <a:srgbClr val="FF0000"/>
                </a:solidFill>
                <a:ea typeface="微软雅黑" panose="020B0503020204020204" pitchFamily="34" charset="-122"/>
              </a:rPr>
              <a:t>工作思路</a:t>
            </a:r>
          </a:p>
        </p:txBody>
      </p:sp>
    </p:spTree>
    <p:extLst>
      <p:ext uri="{BB962C8B-B14F-4D97-AF65-F5344CB8AC3E}">
        <p14:creationId xmlns:p14="http://schemas.microsoft.com/office/powerpoint/2010/main" val="2835009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467544" y="836712"/>
            <a:ext cx="8229600" cy="4495800"/>
          </a:xfrm>
        </p:spPr>
        <p:txBody>
          <a:bodyPr anchor="t" anchorCtr="0"/>
          <a:lstStyle/>
          <a:p>
            <a:pPr marL="360000" indent="360000">
              <a:lnSpc>
                <a:spcPct val="150000"/>
              </a:lnSpc>
              <a:buNone/>
            </a:pPr>
            <a:r>
              <a:rPr lang="en-US" altLang="zh-CN" dirty="0"/>
              <a:t>   </a:t>
            </a:r>
            <a:r>
              <a:rPr lang="en-US" altLang="zh-CN" sz="2400" dirty="0" smtClean="0"/>
              <a:t>2017</a:t>
            </a:r>
            <a:r>
              <a:rPr lang="zh-CN" altLang="en-US" sz="2400" dirty="0"/>
              <a:t>年</a:t>
            </a:r>
            <a:r>
              <a:rPr lang="en-US" altLang="zh-CN" sz="2400" dirty="0"/>
              <a:t>2</a:t>
            </a:r>
            <a:r>
              <a:rPr lang="zh-CN" altLang="en-US" sz="2400" dirty="0"/>
              <a:t>月</a:t>
            </a:r>
            <a:r>
              <a:rPr lang="en-US" altLang="zh-CN" sz="2400" dirty="0"/>
              <a:t>27</a:t>
            </a:r>
            <a:r>
              <a:rPr lang="zh-CN" altLang="en-US" sz="2400" dirty="0"/>
              <a:t>日，中共中央、国务院印发的</a:t>
            </a:r>
            <a:r>
              <a:rPr lang="en-US" altLang="zh-CN" sz="2400" dirty="0"/>
              <a:t>《</a:t>
            </a:r>
            <a:r>
              <a:rPr lang="zh-CN" altLang="en-US" sz="2400" dirty="0"/>
              <a:t>关于加强和改进新形势下高校思想政治工作的意见</a:t>
            </a:r>
            <a:r>
              <a:rPr lang="en-US" altLang="zh-CN" sz="2400" dirty="0"/>
              <a:t>》</a:t>
            </a:r>
            <a:r>
              <a:rPr lang="zh-CN" altLang="en-US" sz="2400" dirty="0"/>
              <a:t>指出，加强和改进高校思想政治工作的基本原则之一就是坚持全员全过程全方位育人。把思想价值引领贯穿教育教学全过程和各环节，形成教书育人、科研育人、实践育人、管理育人、服务育人、文化育人、组织育人长效机制。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980728"/>
            <a:ext cx="8229600" cy="4495800"/>
          </a:xfrm>
        </p:spPr>
        <p:txBody>
          <a:bodyPr anchor="t" anchorCtr="0"/>
          <a:lstStyle/>
          <a:p>
            <a:pPr marL="360000" indent="720000">
              <a:lnSpc>
                <a:spcPct val="150000"/>
              </a:lnSpc>
              <a:buNone/>
            </a:pPr>
            <a:r>
              <a:rPr lang="zh-CN" altLang="en-US" sz="2400" dirty="0"/>
              <a:t>近年来，学校坚持把立德树人作为根本任务</a:t>
            </a:r>
            <a:r>
              <a:rPr lang="en-US" altLang="zh-CN" sz="2400" dirty="0"/>
              <a:t>,</a:t>
            </a:r>
            <a:r>
              <a:rPr lang="zh-CN" altLang="en-US" sz="2400" dirty="0"/>
              <a:t>把思想政治工作贯穿教育教学全过程，成立了学校思想政治工作领导小组，定期召开工作部署会、专题推进会，不断推进“三全育人”工作走深走实。</a:t>
            </a:r>
          </a:p>
          <a:p>
            <a:pPr marL="360000" indent="360000">
              <a:lnSpc>
                <a:spcPct val="150000"/>
              </a:lnSpc>
              <a:buNone/>
            </a:pPr>
            <a:endParaRPr lang="zh-CN" altLang="en-US" sz="2400" dirty="0"/>
          </a:p>
        </p:txBody>
      </p:sp>
    </p:spTree>
    <p:extLst>
      <p:ext uri="{BB962C8B-B14F-4D97-AF65-F5344CB8AC3E}">
        <p14:creationId xmlns:p14="http://schemas.microsoft.com/office/powerpoint/2010/main" val="410203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179512" y="836712"/>
            <a:ext cx="8229600" cy="5040560"/>
          </a:xfrm>
        </p:spPr>
        <p:txBody>
          <a:bodyPr anchor="t" anchorCtr="0"/>
          <a:lstStyle/>
          <a:p>
            <a:pPr marL="360000" indent="720000">
              <a:lnSpc>
                <a:spcPct val="150000"/>
              </a:lnSpc>
              <a:buNone/>
            </a:pPr>
            <a:r>
              <a:rPr lang="zh-CN" altLang="en-US" sz="2400" dirty="0"/>
              <a:t>学校围绕“全”字做文章，聚焦“育”字下功夫，坚持“五聚焦、五强化</a:t>
            </a:r>
            <a:r>
              <a:rPr lang="zh-CN" altLang="en-US" sz="2400" dirty="0" smtClean="0"/>
              <a:t>”。</a:t>
            </a:r>
            <a:endParaRPr lang="en-US" altLang="zh-CN" sz="2400" dirty="0" smtClean="0"/>
          </a:p>
          <a:p>
            <a:pPr marL="360000" indent="720000">
              <a:lnSpc>
                <a:spcPct val="150000"/>
              </a:lnSpc>
              <a:buNone/>
            </a:pPr>
            <a:r>
              <a:rPr lang="zh-CN" altLang="en-US" sz="2400" dirty="0" smtClean="0"/>
              <a:t>聚焦</a:t>
            </a:r>
            <a:r>
              <a:rPr lang="zh-CN" altLang="en-US" sz="2400" dirty="0"/>
              <a:t>组织领导，强化制度机制建设；</a:t>
            </a:r>
          </a:p>
          <a:p>
            <a:pPr marL="360000" indent="720000">
              <a:lnSpc>
                <a:spcPct val="150000"/>
              </a:lnSpc>
              <a:buNone/>
            </a:pPr>
            <a:r>
              <a:rPr lang="zh-CN" altLang="en-US" sz="2400" dirty="0" smtClean="0"/>
              <a:t>聚焦</a:t>
            </a:r>
            <a:r>
              <a:rPr lang="zh-CN" altLang="en-US" sz="2400" dirty="0"/>
              <a:t>师德师能，强化教师队伍建设；</a:t>
            </a:r>
          </a:p>
          <a:p>
            <a:pPr marL="360000" indent="720000">
              <a:lnSpc>
                <a:spcPct val="150000"/>
              </a:lnSpc>
              <a:buNone/>
            </a:pPr>
            <a:r>
              <a:rPr lang="zh-CN" altLang="en-US" sz="2400" dirty="0" smtClean="0"/>
              <a:t>聚焦</a:t>
            </a:r>
            <a:r>
              <a:rPr lang="zh-CN" altLang="en-US" sz="2400" dirty="0"/>
              <a:t>思想引领，强化主渠道建设；</a:t>
            </a:r>
          </a:p>
          <a:p>
            <a:pPr marL="360000" indent="720000">
              <a:lnSpc>
                <a:spcPct val="150000"/>
              </a:lnSpc>
              <a:buNone/>
            </a:pPr>
            <a:r>
              <a:rPr lang="zh-CN" altLang="en-US" sz="2400" dirty="0" smtClean="0"/>
              <a:t>聚焦</a:t>
            </a:r>
            <a:r>
              <a:rPr lang="zh-CN" altLang="en-US" sz="2400" dirty="0"/>
              <a:t>内容供给，强化网络阵地建设；</a:t>
            </a:r>
          </a:p>
          <a:p>
            <a:pPr marL="360000" indent="720000">
              <a:lnSpc>
                <a:spcPct val="150000"/>
              </a:lnSpc>
              <a:buNone/>
            </a:pPr>
            <a:r>
              <a:rPr lang="zh-CN" altLang="en-US" sz="2400" dirty="0" smtClean="0"/>
              <a:t>聚焦</a:t>
            </a:r>
            <a:r>
              <a:rPr lang="zh-CN" altLang="en-US" sz="2400" dirty="0"/>
              <a:t>氛围营造，强化育人环境建设</a:t>
            </a:r>
            <a:r>
              <a:rPr lang="zh-CN" altLang="en-US" sz="2400" dirty="0" smtClean="0"/>
              <a:t>。</a:t>
            </a:r>
            <a:endParaRPr lang="en-US" altLang="zh-CN" sz="2400" dirty="0" smtClean="0"/>
          </a:p>
          <a:p>
            <a:pPr marL="360000" indent="720000">
              <a:lnSpc>
                <a:spcPct val="150000"/>
              </a:lnSpc>
              <a:buNone/>
            </a:pPr>
            <a:r>
              <a:rPr lang="zh-CN" altLang="en-US" sz="2400" dirty="0" smtClean="0"/>
              <a:t>持续</a:t>
            </a:r>
            <a:r>
              <a:rPr lang="zh-CN" altLang="en-US" sz="2400" dirty="0"/>
              <a:t>深化“三全育人”综合改革，取得了明显成效。 </a:t>
            </a:r>
          </a:p>
          <a:p>
            <a:pPr marL="360000" indent="360000">
              <a:lnSpc>
                <a:spcPct val="150000"/>
              </a:lnSpc>
              <a:buNone/>
            </a:pPr>
            <a:endParaRPr lang="zh-CN" altLang="en-US" sz="2400" dirty="0"/>
          </a:p>
        </p:txBody>
      </p:sp>
    </p:spTree>
    <p:extLst>
      <p:ext uri="{BB962C8B-B14F-4D97-AF65-F5344CB8AC3E}">
        <p14:creationId xmlns:p14="http://schemas.microsoft.com/office/powerpoint/2010/main" val="21354735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836712"/>
            <a:ext cx="8229600" cy="5040560"/>
          </a:xfrm>
        </p:spPr>
        <p:txBody>
          <a:bodyPr anchor="t" anchorCtr="0"/>
          <a:lstStyle/>
          <a:p>
            <a:pPr marL="360000" indent="720000">
              <a:lnSpc>
                <a:spcPct val="150000"/>
              </a:lnSpc>
              <a:buNone/>
            </a:pPr>
            <a:r>
              <a:rPr lang="zh-CN" altLang="en-US" sz="2400" dirty="0">
                <a:solidFill>
                  <a:srgbClr val="FF0000"/>
                </a:solidFill>
              </a:rPr>
              <a:t>误区</a:t>
            </a:r>
            <a:r>
              <a:rPr lang="en-US" altLang="zh-CN" sz="2400" dirty="0">
                <a:solidFill>
                  <a:srgbClr val="FF0000"/>
                </a:solidFill>
              </a:rPr>
              <a:t>1</a:t>
            </a:r>
            <a:r>
              <a:rPr lang="zh-CN" altLang="en-US" sz="2400" dirty="0">
                <a:solidFill>
                  <a:srgbClr val="FF0000"/>
                </a:solidFill>
              </a:rPr>
              <a:t>：认为“三全育人”是思政工作部门的</a:t>
            </a:r>
            <a:r>
              <a:rPr lang="zh-CN" altLang="en-US" sz="2400" dirty="0" smtClean="0">
                <a:solidFill>
                  <a:srgbClr val="FF0000"/>
                </a:solidFill>
              </a:rPr>
              <a:t>事</a:t>
            </a:r>
            <a:endParaRPr lang="en-US" altLang="zh-CN" sz="2400" dirty="0" smtClean="0">
              <a:solidFill>
                <a:srgbClr val="FF0000"/>
              </a:solidFill>
            </a:endParaRPr>
          </a:p>
          <a:p>
            <a:pPr marL="360000" indent="720000">
              <a:lnSpc>
                <a:spcPct val="150000"/>
              </a:lnSpc>
              <a:buNone/>
            </a:pPr>
            <a:r>
              <a:rPr lang="zh-CN" altLang="en-US" sz="2400" dirty="0" smtClean="0"/>
              <a:t>“三全育人”</a:t>
            </a:r>
            <a:r>
              <a:rPr lang="zh-CN" altLang="en-US" sz="2400" dirty="0"/>
              <a:t>首先就是</a:t>
            </a:r>
            <a:r>
              <a:rPr lang="zh-CN" altLang="en-US" sz="2400" dirty="0" smtClean="0"/>
              <a:t>“全员”涵盖全体</a:t>
            </a:r>
            <a:r>
              <a:rPr lang="zh-CN" altLang="en-US" sz="2400" dirty="0"/>
              <a:t>教职员工，包括后勤服务人员在内的所有在校工作的人员</a:t>
            </a:r>
            <a:r>
              <a:rPr lang="zh-CN" altLang="en-US" sz="2400" dirty="0" smtClean="0"/>
              <a:t>。</a:t>
            </a:r>
            <a:endParaRPr lang="en-US" altLang="zh-CN" sz="2400" dirty="0" smtClean="0"/>
          </a:p>
          <a:p>
            <a:pPr marL="360000" indent="720000">
              <a:lnSpc>
                <a:spcPct val="150000"/>
              </a:lnSpc>
              <a:buNone/>
            </a:pPr>
            <a:r>
              <a:rPr lang="zh-CN" altLang="en-US" sz="2400" dirty="0" smtClean="0"/>
              <a:t>一些人“三全育人”工作的意识不到位，不愿意承担</a:t>
            </a:r>
            <a:r>
              <a:rPr lang="zh-CN" altLang="en-US" sz="2400" dirty="0"/>
              <a:t>更多与</a:t>
            </a:r>
            <a:r>
              <a:rPr lang="zh-CN" altLang="en-US" sz="2400" dirty="0" smtClean="0"/>
              <a:t>“三全育人”有关的工作职责，课程思政在教学育人工作中还有进一步提高的空间，服务育人在伴随着我校硬件环境的不断提升中可以进一步提高。</a:t>
            </a:r>
            <a:endParaRPr lang="en-US" altLang="zh-CN" sz="2400" dirty="0" smtClean="0"/>
          </a:p>
        </p:txBody>
      </p:sp>
    </p:spTree>
    <p:extLst>
      <p:ext uri="{BB962C8B-B14F-4D97-AF65-F5344CB8AC3E}">
        <p14:creationId xmlns:p14="http://schemas.microsoft.com/office/powerpoint/2010/main" val="3208605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23528" y="764704"/>
            <a:ext cx="8229600" cy="5040560"/>
          </a:xfrm>
        </p:spPr>
        <p:txBody>
          <a:bodyPr anchor="t" anchorCtr="0"/>
          <a:lstStyle/>
          <a:p>
            <a:pPr marL="360000" indent="720000">
              <a:lnSpc>
                <a:spcPct val="150000"/>
              </a:lnSpc>
              <a:buNone/>
            </a:pPr>
            <a:r>
              <a:rPr lang="zh-CN" altLang="en-US" sz="2400" dirty="0">
                <a:solidFill>
                  <a:srgbClr val="FF0000"/>
                </a:solidFill>
              </a:rPr>
              <a:t>误区</a:t>
            </a:r>
            <a:r>
              <a:rPr lang="en-US" altLang="zh-CN" sz="2400" dirty="0">
                <a:solidFill>
                  <a:srgbClr val="FF0000"/>
                </a:solidFill>
              </a:rPr>
              <a:t>1</a:t>
            </a:r>
            <a:r>
              <a:rPr lang="zh-CN" altLang="en-US" sz="2400" dirty="0">
                <a:solidFill>
                  <a:srgbClr val="FF0000"/>
                </a:solidFill>
              </a:rPr>
              <a:t>：认为“三全育人”是思政工作部门的</a:t>
            </a:r>
            <a:r>
              <a:rPr lang="zh-CN" altLang="en-US" sz="2400" dirty="0" smtClean="0">
                <a:solidFill>
                  <a:srgbClr val="FF0000"/>
                </a:solidFill>
              </a:rPr>
              <a:t>事</a:t>
            </a:r>
            <a:endParaRPr lang="en-US" altLang="zh-CN" sz="2400" dirty="0">
              <a:solidFill>
                <a:srgbClr val="FF0000"/>
              </a:solidFill>
            </a:endParaRPr>
          </a:p>
          <a:p>
            <a:pPr marL="360000" indent="720000">
              <a:lnSpc>
                <a:spcPct val="150000"/>
              </a:lnSpc>
              <a:buNone/>
            </a:pPr>
            <a:r>
              <a:rPr lang="zh-CN" altLang="en-US" sz="2400" dirty="0"/>
              <a:t>做好思想政治工作，是高校人才培养的前提。因此，做大学生的思想政治工作，就要以围绕学生、关照学生、服务学生为出发点和落脚点。而且要全员参与和落实，如果只是少部分人或部门参与，即使投入再多的精力也只是隔靴搔痒，效果不佳。</a:t>
            </a:r>
          </a:p>
          <a:p>
            <a:pPr marL="360000" indent="720000">
              <a:lnSpc>
                <a:spcPct val="150000"/>
              </a:lnSpc>
              <a:buNone/>
            </a:pPr>
            <a:r>
              <a:rPr lang="zh-CN" altLang="en-US" sz="2400" dirty="0" smtClean="0"/>
              <a:t>因此</a:t>
            </a:r>
            <a:r>
              <a:rPr lang="zh-CN" altLang="en-US" sz="2400" dirty="0"/>
              <a:t>，育人工作既是办学的目的，也</a:t>
            </a:r>
            <a:r>
              <a:rPr lang="zh-CN" altLang="en-US" sz="2400" dirty="0" smtClean="0"/>
              <a:t>是我们全体</a:t>
            </a:r>
            <a:r>
              <a:rPr lang="zh-CN" altLang="en-US" sz="2400" dirty="0"/>
              <a:t>教职员工的职责。</a:t>
            </a:r>
          </a:p>
          <a:p>
            <a:pPr marL="360000" indent="720000">
              <a:lnSpc>
                <a:spcPct val="150000"/>
              </a:lnSpc>
              <a:buNone/>
            </a:pPr>
            <a:endParaRPr lang="zh-CN" altLang="en-US" sz="2400" dirty="0"/>
          </a:p>
          <a:p>
            <a:pPr marL="360000" indent="360000">
              <a:lnSpc>
                <a:spcPct val="150000"/>
              </a:lnSpc>
              <a:buNone/>
            </a:pPr>
            <a:endParaRPr lang="zh-CN" altLang="en-US" sz="2400" dirty="0"/>
          </a:p>
        </p:txBody>
      </p:sp>
    </p:spTree>
    <p:extLst>
      <p:ext uri="{BB962C8B-B14F-4D97-AF65-F5344CB8AC3E}">
        <p14:creationId xmlns:p14="http://schemas.microsoft.com/office/powerpoint/2010/main" val="38006892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23528" y="692696"/>
            <a:ext cx="8229600" cy="5040560"/>
          </a:xfrm>
        </p:spPr>
        <p:txBody>
          <a:bodyPr anchor="t" anchorCtr="0"/>
          <a:lstStyle/>
          <a:p>
            <a:pPr marL="360000" indent="720000">
              <a:lnSpc>
                <a:spcPct val="150000"/>
              </a:lnSpc>
              <a:buNone/>
            </a:pPr>
            <a:r>
              <a:rPr lang="zh-CN" altLang="en-US" sz="2400" dirty="0" smtClean="0">
                <a:solidFill>
                  <a:srgbClr val="FF0000"/>
                </a:solidFill>
              </a:rPr>
              <a:t>误区</a:t>
            </a:r>
            <a:r>
              <a:rPr lang="en-US" altLang="zh-CN" sz="2400" dirty="0" smtClean="0">
                <a:solidFill>
                  <a:srgbClr val="FF0000"/>
                </a:solidFill>
              </a:rPr>
              <a:t>2</a:t>
            </a:r>
            <a:r>
              <a:rPr lang="zh-CN" altLang="en-US" sz="2400" dirty="0" smtClean="0">
                <a:solidFill>
                  <a:srgbClr val="FF0000"/>
                </a:solidFill>
              </a:rPr>
              <a:t>：</a:t>
            </a:r>
            <a:r>
              <a:rPr lang="zh-CN" altLang="en-US" sz="2400" dirty="0">
                <a:solidFill>
                  <a:srgbClr val="FF0000"/>
                </a:solidFill>
              </a:rPr>
              <a:t>认为“三全育人”就是狭义的思想教育</a:t>
            </a:r>
          </a:p>
          <a:p>
            <a:pPr marL="360000" indent="720000">
              <a:lnSpc>
                <a:spcPct val="150000"/>
              </a:lnSpc>
              <a:buNone/>
            </a:pPr>
            <a:r>
              <a:rPr lang="zh-CN" altLang="en-US" sz="2400" dirty="0" smtClean="0"/>
              <a:t>人才</a:t>
            </a:r>
            <a:r>
              <a:rPr lang="zh-CN" altLang="en-US" sz="2400" dirty="0"/>
              <a:t>的培养应该是全方位的，知识传授和价值引导同样重要，精神上不能“缺钙”得“软骨病”。高校要回答好的根本问题是“为谁培养人”、“培养什么样的人”、“如何培养人”的问题</a:t>
            </a:r>
            <a:r>
              <a:rPr lang="zh-CN" altLang="en-US" sz="2400" dirty="0" smtClean="0"/>
              <a:t>。</a:t>
            </a:r>
            <a:endParaRPr lang="en-US" altLang="zh-CN" sz="2400" dirty="0" smtClean="0"/>
          </a:p>
          <a:p>
            <a:pPr marL="360000" indent="720000">
              <a:lnSpc>
                <a:spcPct val="150000"/>
              </a:lnSpc>
              <a:buNone/>
            </a:pPr>
            <a:r>
              <a:rPr lang="zh-CN" altLang="en-US" sz="2400" smtClean="0"/>
              <a:t>还有部分人</a:t>
            </a:r>
            <a:r>
              <a:rPr lang="zh-CN" altLang="en-US" sz="2400" dirty="0" smtClean="0"/>
              <a:t>认为完成</a:t>
            </a:r>
            <a:r>
              <a:rPr lang="zh-CN" altLang="en-US" sz="2400" dirty="0"/>
              <a:t>教学任务后，育人的任务也随之</a:t>
            </a:r>
            <a:r>
              <a:rPr lang="zh-CN" altLang="en-US" sz="2400" dirty="0" smtClean="0"/>
              <a:t>完成，专业</a:t>
            </a:r>
            <a:r>
              <a:rPr lang="zh-CN" altLang="en-US" sz="2400" dirty="0"/>
              <a:t>课堂只要传授专业知识，思想政治工作是学校领导、党务工作者、辅导员和班主任的事，与自己毫无</a:t>
            </a:r>
            <a:r>
              <a:rPr lang="zh-CN" altLang="en-US" sz="2400" dirty="0" smtClean="0"/>
              <a:t>关联。</a:t>
            </a:r>
            <a:endParaRPr lang="zh-CN" altLang="en-US" sz="2400" dirty="0"/>
          </a:p>
          <a:p>
            <a:pPr marL="360000" indent="720000">
              <a:lnSpc>
                <a:spcPct val="150000"/>
              </a:lnSpc>
              <a:buNone/>
            </a:pPr>
            <a:endParaRPr lang="zh-CN" altLang="en-US" sz="2400" dirty="0"/>
          </a:p>
          <a:p>
            <a:pPr marL="360000" indent="360000">
              <a:lnSpc>
                <a:spcPct val="150000"/>
              </a:lnSpc>
              <a:buNone/>
            </a:pPr>
            <a:endParaRPr lang="zh-CN" altLang="en-US" sz="2400" dirty="0"/>
          </a:p>
        </p:txBody>
      </p:sp>
    </p:spTree>
    <p:extLst>
      <p:ext uri="{BB962C8B-B14F-4D97-AF65-F5344CB8AC3E}">
        <p14:creationId xmlns:p14="http://schemas.microsoft.com/office/powerpoint/2010/main" val="2324095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23528" y="620688"/>
            <a:ext cx="8229600" cy="5328592"/>
          </a:xfrm>
        </p:spPr>
        <p:txBody>
          <a:bodyPr anchor="t" anchorCtr="0"/>
          <a:lstStyle/>
          <a:p>
            <a:pPr marL="360000" indent="720000">
              <a:lnSpc>
                <a:spcPct val="150000"/>
              </a:lnSpc>
              <a:buNone/>
            </a:pPr>
            <a:r>
              <a:rPr lang="zh-CN" altLang="en-US" sz="2400" dirty="0" smtClean="0">
                <a:solidFill>
                  <a:srgbClr val="FF0000"/>
                </a:solidFill>
              </a:rPr>
              <a:t>误区</a:t>
            </a:r>
            <a:r>
              <a:rPr lang="en-US" altLang="zh-CN" sz="2400" dirty="0" smtClean="0">
                <a:solidFill>
                  <a:srgbClr val="FF0000"/>
                </a:solidFill>
              </a:rPr>
              <a:t>2</a:t>
            </a:r>
            <a:r>
              <a:rPr lang="zh-CN" altLang="en-US" sz="2400" dirty="0" smtClean="0">
                <a:solidFill>
                  <a:srgbClr val="FF0000"/>
                </a:solidFill>
              </a:rPr>
              <a:t>：</a:t>
            </a:r>
            <a:r>
              <a:rPr lang="zh-CN" altLang="en-US" sz="2400" dirty="0">
                <a:solidFill>
                  <a:srgbClr val="FF0000"/>
                </a:solidFill>
              </a:rPr>
              <a:t>认为“三全育人”就是狭义的思想</a:t>
            </a:r>
            <a:r>
              <a:rPr lang="zh-CN" altLang="en-US" sz="2400" dirty="0" smtClean="0">
                <a:solidFill>
                  <a:srgbClr val="FF0000"/>
                </a:solidFill>
              </a:rPr>
              <a:t>教育</a:t>
            </a:r>
            <a:endParaRPr lang="en-US" altLang="zh-CN" sz="2400" dirty="0" smtClean="0">
              <a:solidFill>
                <a:srgbClr val="FF0000"/>
              </a:solidFill>
            </a:endParaRPr>
          </a:p>
          <a:p>
            <a:pPr marL="360000" indent="720000">
              <a:lnSpc>
                <a:spcPct val="150000"/>
              </a:lnSpc>
              <a:buNone/>
            </a:pPr>
            <a:r>
              <a:rPr lang="zh-CN" altLang="en-US" sz="2400" dirty="0" smtClean="0"/>
              <a:t>专业课</a:t>
            </a:r>
            <a:r>
              <a:rPr lang="zh-CN" altLang="en-US" sz="2400" dirty="0"/>
              <a:t>教师首先要做好的是知识传输，把专业课程内容讲精彩，构建好学生的知识</a:t>
            </a:r>
            <a:r>
              <a:rPr lang="zh-CN" altLang="en-US" sz="2400" dirty="0" smtClean="0"/>
              <a:t>体系。</a:t>
            </a:r>
            <a:r>
              <a:rPr lang="zh-CN" altLang="en-US" sz="2400" dirty="0"/>
              <a:t>同时，在讲授的过程中，要挖掘本门课程所承载的育人元素。要激发学生的学习兴趣和使命感，在学习中坚定学生的理想和奋斗目标</a:t>
            </a:r>
            <a:r>
              <a:rPr lang="zh-CN" altLang="en-US" sz="2400" dirty="0" smtClean="0"/>
              <a:t>。</a:t>
            </a:r>
            <a:endParaRPr lang="zh-CN" altLang="en-US" sz="2400" dirty="0"/>
          </a:p>
          <a:p>
            <a:pPr marL="360000" indent="720000">
              <a:lnSpc>
                <a:spcPct val="150000"/>
              </a:lnSpc>
              <a:buNone/>
            </a:pPr>
            <a:r>
              <a:rPr lang="zh-CN" altLang="en-US" sz="2400" dirty="0"/>
              <a:t>同时，教师的行为示范、道德品质、言传身教等都会对学生产生深远的影响，要教会学生做人的大道理。</a:t>
            </a:r>
          </a:p>
          <a:p>
            <a:pPr marL="360000" indent="720000">
              <a:lnSpc>
                <a:spcPct val="150000"/>
              </a:lnSpc>
              <a:buNone/>
            </a:pPr>
            <a:endParaRPr lang="zh-CN" altLang="en-US" sz="2400" dirty="0" smtClean="0"/>
          </a:p>
          <a:p>
            <a:pPr marL="360000" indent="360000">
              <a:lnSpc>
                <a:spcPct val="150000"/>
              </a:lnSpc>
              <a:buNone/>
            </a:pPr>
            <a:endParaRPr lang="zh-CN" altLang="en-US" sz="2400" dirty="0"/>
          </a:p>
        </p:txBody>
      </p:sp>
    </p:spTree>
    <p:extLst>
      <p:ext uri="{BB962C8B-B14F-4D97-AF65-F5344CB8AC3E}">
        <p14:creationId xmlns:p14="http://schemas.microsoft.com/office/powerpoint/2010/main" val="25031460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23528" y="620688"/>
            <a:ext cx="8229600" cy="5328592"/>
          </a:xfrm>
        </p:spPr>
        <p:txBody>
          <a:bodyPr anchor="t" anchorCtr="0"/>
          <a:lstStyle/>
          <a:p>
            <a:pPr marL="360000" indent="720000">
              <a:lnSpc>
                <a:spcPct val="150000"/>
              </a:lnSpc>
              <a:buNone/>
            </a:pPr>
            <a:r>
              <a:rPr lang="zh-CN" altLang="en-US" sz="2400" dirty="0" smtClean="0">
                <a:solidFill>
                  <a:srgbClr val="FF0000"/>
                </a:solidFill>
              </a:rPr>
              <a:t>误区</a:t>
            </a:r>
            <a:r>
              <a:rPr lang="en-US" altLang="zh-CN" sz="2400" dirty="0" smtClean="0">
                <a:solidFill>
                  <a:srgbClr val="FF0000"/>
                </a:solidFill>
              </a:rPr>
              <a:t>2</a:t>
            </a:r>
            <a:r>
              <a:rPr lang="zh-CN" altLang="en-US" sz="2400" dirty="0" smtClean="0">
                <a:solidFill>
                  <a:srgbClr val="FF0000"/>
                </a:solidFill>
              </a:rPr>
              <a:t>：</a:t>
            </a:r>
            <a:r>
              <a:rPr lang="zh-CN" altLang="en-US" sz="2400" dirty="0">
                <a:solidFill>
                  <a:srgbClr val="FF0000"/>
                </a:solidFill>
              </a:rPr>
              <a:t>认为“三全育人”就是狭义的思想</a:t>
            </a:r>
            <a:r>
              <a:rPr lang="zh-CN" altLang="en-US" sz="2400" dirty="0" smtClean="0">
                <a:solidFill>
                  <a:srgbClr val="FF0000"/>
                </a:solidFill>
              </a:rPr>
              <a:t>教育</a:t>
            </a:r>
            <a:endParaRPr lang="en-US" altLang="zh-CN" sz="2400" dirty="0" smtClean="0">
              <a:solidFill>
                <a:srgbClr val="FF0000"/>
              </a:solidFill>
            </a:endParaRPr>
          </a:p>
          <a:p>
            <a:pPr marL="360000" indent="720000">
              <a:lnSpc>
                <a:spcPct val="150000"/>
              </a:lnSpc>
              <a:buNone/>
            </a:pPr>
            <a:r>
              <a:rPr lang="zh-CN" altLang="en-US" sz="2400" dirty="0"/>
              <a:t>应该明确，“三全育人”与现行的人才培养、教育教学不是“两张皮”，是同向同行、协同推进，要全面提升人才培养质量、全面提升教学质量、全面加强队伍建设</a:t>
            </a:r>
            <a:r>
              <a:rPr lang="zh-CN" altLang="en-US" sz="2400" dirty="0" smtClean="0"/>
              <a:t>。</a:t>
            </a:r>
            <a:endParaRPr lang="en-US" altLang="zh-CN" sz="2400" dirty="0" smtClean="0"/>
          </a:p>
          <a:p>
            <a:pPr marL="360000" indent="720000">
              <a:lnSpc>
                <a:spcPct val="150000"/>
              </a:lnSpc>
              <a:buNone/>
            </a:pPr>
            <a:r>
              <a:rPr lang="zh-CN" altLang="en-US" sz="2400" dirty="0" smtClean="0"/>
              <a:t>全国</a:t>
            </a:r>
            <a:r>
              <a:rPr lang="zh-CN" altLang="en-US" sz="2400" dirty="0"/>
              <a:t>教育大会上，提出了新时代教育工作者的</a:t>
            </a:r>
            <a:r>
              <a:rPr lang="zh-CN" altLang="en-US" sz="2400" dirty="0" smtClean="0"/>
              <a:t>“六个下功夫” ，</a:t>
            </a:r>
            <a:r>
              <a:rPr lang="zh-CN" altLang="en-US" sz="2400" dirty="0"/>
              <a:t>这些就是我们教育者需要练好的“真功夫”。只有这样，我们才不会辜负党和国家、社会、家庭、学生赋予教育者的尊重和期望。</a:t>
            </a:r>
          </a:p>
          <a:p>
            <a:pPr marL="360000" indent="720000">
              <a:lnSpc>
                <a:spcPct val="150000"/>
              </a:lnSpc>
              <a:buNone/>
            </a:pPr>
            <a:endParaRPr lang="zh-CN" altLang="en-US" sz="2400" dirty="0" smtClean="0"/>
          </a:p>
          <a:p>
            <a:pPr marL="360000" indent="360000">
              <a:lnSpc>
                <a:spcPct val="150000"/>
              </a:lnSpc>
              <a:buNone/>
            </a:pPr>
            <a:endParaRPr lang="zh-CN" altLang="en-US" sz="2400" dirty="0"/>
          </a:p>
        </p:txBody>
      </p:sp>
    </p:spTree>
    <p:extLst>
      <p:ext uri="{BB962C8B-B14F-4D97-AF65-F5344CB8AC3E}">
        <p14:creationId xmlns:p14="http://schemas.microsoft.com/office/powerpoint/2010/main" val="17642480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23528" y="404664"/>
            <a:ext cx="8229600" cy="5688632"/>
          </a:xfrm>
        </p:spPr>
        <p:txBody>
          <a:bodyPr anchor="t" anchorCtr="0"/>
          <a:lstStyle/>
          <a:p>
            <a:pPr marL="360000" indent="720000">
              <a:lnSpc>
                <a:spcPct val="150000"/>
              </a:lnSpc>
              <a:buNone/>
            </a:pPr>
            <a:r>
              <a:rPr lang="zh-CN" altLang="en-US" sz="2400" dirty="0" smtClean="0">
                <a:solidFill>
                  <a:srgbClr val="FF0000"/>
                </a:solidFill>
              </a:rPr>
              <a:t>误区</a:t>
            </a:r>
            <a:r>
              <a:rPr lang="en-US" altLang="zh-CN" sz="2400" dirty="0">
                <a:solidFill>
                  <a:srgbClr val="FF0000"/>
                </a:solidFill>
              </a:rPr>
              <a:t>3</a:t>
            </a:r>
            <a:r>
              <a:rPr lang="zh-CN" altLang="en-US" sz="2400" dirty="0">
                <a:solidFill>
                  <a:srgbClr val="FF0000"/>
                </a:solidFill>
              </a:rPr>
              <a:t>：认为“三全育人”就是搞一些</a:t>
            </a:r>
            <a:r>
              <a:rPr lang="zh-CN" altLang="en-US" sz="2400" dirty="0" smtClean="0">
                <a:solidFill>
                  <a:srgbClr val="FF0000"/>
                </a:solidFill>
              </a:rPr>
              <a:t>活动</a:t>
            </a:r>
            <a:endParaRPr lang="zh-CN" altLang="en-US" sz="2400" dirty="0">
              <a:solidFill>
                <a:srgbClr val="FF0000"/>
              </a:solidFill>
            </a:endParaRPr>
          </a:p>
          <a:p>
            <a:pPr marL="360000" indent="720000">
              <a:lnSpc>
                <a:spcPct val="150000"/>
              </a:lnSpc>
              <a:buNone/>
            </a:pPr>
            <a:r>
              <a:rPr lang="zh-CN" altLang="en-US" sz="2400" dirty="0"/>
              <a:t>“三全育人”综合改革构建了“十大育人”体系，包括课程育人、科研育人、实践育人、文化育人、网络育人、心理育人、管理育人、服务育人、资助育人、组织育人，是一个全方位的育人体系。推进“三全育人”综合改革，从面上来说是需要有活动支撑，但从根本上来说是建立长效机制</a:t>
            </a:r>
            <a:r>
              <a:rPr lang="zh-CN" altLang="en-US" sz="2400" dirty="0" smtClean="0"/>
              <a:t>。</a:t>
            </a:r>
            <a:r>
              <a:rPr lang="zh-CN" altLang="en-US" sz="2400" dirty="0"/>
              <a:t>我们</a:t>
            </a:r>
            <a:r>
              <a:rPr lang="zh-CN" altLang="en-US" sz="2400" dirty="0" smtClean="0"/>
              <a:t>应该</a:t>
            </a:r>
            <a:r>
              <a:rPr lang="zh-CN" altLang="en-US" sz="2400" dirty="0"/>
              <a:t>在实践总结的基础上，统筹校内外的育人力量和育人元素（比如企业、社会、校友、家长等资源），让“十大育人”的内容更加生动具体、有成效，解决学生知行不合一等问题。</a:t>
            </a:r>
          </a:p>
          <a:p>
            <a:pPr marL="360000" indent="720000">
              <a:lnSpc>
                <a:spcPct val="150000"/>
              </a:lnSpc>
              <a:buNone/>
            </a:pPr>
            <a:endParaRPr lang="zh-CN" altLang="en-US" sz="2400" dirty="0" smtClean="0"/>
          </a:p>
          <a:p>
            <a:pPr marL="360000" indent="360000">
              <a:lnSpc>
                <a:spcPct val="150000"/>
              </a:lnSpc>
              <a:buNone/>
            </a:pPr>
            <a:endParaRPr lang="zh-CN" altLang="en-US" sz="2400" dirty="0"/>
          </a:p>
        </p:txBody>
      </p:sp>
    </p:spTree>
    <p:extLst>
      <p:ext uri="{BB962C8B-B14F-4D97-AF65-F5344CB8AC3E}">
        <p14:creationId xmlns:p14="http://schemas.microsoft.com/office/powerpoint/2010/main" val="8304213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548680"/>
            <a:ext cx="8229600" cy="4104456"/>
          </a:xfrm>
        </p:spPr>
        <p:txBody>
          <a:bodyPr anchor="t" anchorCtr="0"/>
          <a:lstStyle/>
          <a:p>
            <a:pPr marL="360000" indent="720000">
              <a:lnSpc>
                <a:spcPct val="150000"/>
              </a:lnSpc>
              <a:buNone/>
            </a:pPr>
            <a:r>
              <a:rPr lang="zh-CN" altLang="en-US" sz="2400" dirty="0" smtClean="0">
                <a:solidFill>
                  <a:srgbClr val="FF0000"/>
                </a:solidFill>
              </a:rPr>
              <a:t>工作思路</a:t>
            </a:r>
            <a:endParaRPr lang="en-US" altLang="zh-CN" sz="2400" dirty="0" smtClean="0">
              <a:solidFill>
                <a:srgbClr val="FF0000"/>
              </a:solidFill>
            </a:endParaRPr>
          </a:p>
          <a:p>
            <a:pPr marL="360000" indent="720000">
              <a:lnSpc>
                <a:spcPct val="150000"/>
              </a:lnSpc>
              <a:buNone/>
            </a:pPr>
            <a:r>
              <a:rPr lang="zh-CN" altLang="en-US" sz="2400" dirty="0" smtClean="0"/>
              <a:t>我们</a:t>
            </a:r>
            <a:r>
              <a:rPr lang="zh-CN" altLang="en-US" sz="2400" dirty="0"/>
              <a:t>要深入学习贯彻全国教育大会和全国高校思想政治工作会议精神，切实提高政治站位，牢牢把握立德树人根本任务，强化“大思政”理念，着力构建一体化育人体系，积极推进全员全程全方位育人。</a:t>
            </a:r>
          </a:p>
          <a:p>
            <a:pPr marL="360000" indent="720000">
              <a:lnSpc>
                <a:spcPct val="150000"/>
              </a:lnSpc>
              <a:buNone/>
            </a:pPr>
            <a:endParaRPr lang="zh-CN" altLang="en-US" sz="2400" dirty="0" smtClean="0"/>
          </a:p>
          <a:p>
            <a:pPr marL="360000" indent="360000">
              <a:lnSpc>
                <a:spcPct val="150000"/>
              </a:lnSpc>
              <a:buNone/>
            </a:pPr>
            <a:endParaRPr lang="zh-CN" altLang="en-US" sz="2400" dirty="0"/>
          </a:p>
        </p:txBody>
      </p:sp>
    </p:spTree>
    <p:extLst>
      <p:ext uri="{BB962C8B-B14F-4D97-AF65-F5344CB8AC3E}">
        <p14:creationId xmlns:p14="http://schemas.microsoft.com/office/powerpoint/2010/main" val="2694815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476672"/>
            <a:ext cx="8229600" cy="5904656"/>
          </a:xfrm>
        </p:spPr>
        <p:txBody>
          <a:bodyPr anchor="t" anchorCtr="0"/>
          <a:lstStyle/>
          <a:p>
            <a:pPr marL="360000" indent="720000">
              <a:lnSpc>
                <a:spcPct val="150000"/>
              </a:lnSpc>
              <a:buNone/>
            </a:pPr>
            <a:r>
              <a:rPr lang="en-US" altLang="zh-CN" sz="2400" dirty="0" smtClean="0">
                <a:solidFill>
                  <a:srgbClr val="FF0000"/>
                </a:solidFill>
              </a:rPr>
              <a:t>1</a:t>
            </a:r>
            <a:r>
              <a:rPr lang="zh-CN" altLang="en-US" sz="2400" dirty="0" smtClean="0">
                <a:solidFill>
                  <a:srgbClr val="FF0000"/>
                </a:solidFill>
              </a:rPr>
              <a:t>、建</a:t>
            </a:r>
            <a:r>
              <a:rPr lang="zh-CN" altLang="en-US" sz="2400" dirty="0">
                <a:solidFill>
                  <a:srgbClr val="FF0000"/>
                </a:solidFill>
              </a:rPr>
              <a:t>强队伍，压实责任，全员育人</a:t>
            </a:r>
            <a:r>
              <a:rPr lang="zh-CN" altLang="en-US" sz="2400" dirty="0" smtClean="0">
                <a:solidFill>
                  <a:srgbClr val="FF0000"/>
                </a:solidFill>
              </a:rPr>
              <a:t>“大合唱”</a:t>
            </a:r>
            <a:endParaRPr lang="en-US" altLang="zh-CN" sz="2400" dirty="0">
              <a:solidFill>
                <a:srgbClr val="FF0000"/>
              </a:solidFill>
            </a:endParaRPr>
          </a:p>
          <a:p>
            <a:pPr marL="360000" indent="720000">
              <a:lnSpc>
                <a:spcPct val="150000"/>
              </a:lnSpc>
              <a:buNone/>
            </a:pPr>
            <a:r>
              <a:rPr lang="zh-CN" altLang="en-US" sz="2400" dirty="0" smtClean="0"/>
              <a:t>要</a:t>
            </a:r>
            <a:r>
              <a:rPr lang="zh-CN" altLang="en-US" sz="2400" dirty="0"/>
              <a:t>坚持解放思想、守正创新，制定</a:t>
            </a:r>
            <a:r>
              <a:rPr lang="en-US" altLang="zh-CN" sz="2400" dirty="0"/>
              <a:t>《 “</a:t>
            </a:r>
            <a:r>
              <a:rPr lang="zh-CN" altLang="en-US" sz="2400" dirty="0"/>
              <a:t>三全育人” 建设实施方案</a:t>
            </a:r>
            <a:r>
              <a:rPr lang="en-US" altLang="zh-CN" sz="2400" dirty="0"/>
              <a:t>》</a:t>
            </a:r>
            <a:r>
              <a:rPr lang="zh-CN" altLang="en-US" sz="2400" dirty="0"/>
              <a:t>，构建党委统一领导，党政齐抓共管，各学院部门各负其责，全校师生共同参与的育人体系</a:t>
            </a:r>
            <a:r>
              <a:rPr lang="zh-CN" altLang="en-US" sz="2400" dirty="0" smtClean="0"/>
              <a:t>。</a:t>
            </a:r>
            <a:endParaRPr lang="en-US" altLang="zh-CN" sz="2400" dirty="0"/>
          </a:p>
          <a:p>
            <a:pPr marL="360000" indent="720000">
              <a:lnSpc>
                <a:spcPct val="150000"/>
              </a:lnSpc>
              <a:buNone/>
            </a:pPr>
            <a:r>
              <a:rPr lang="zh-CN" altLang="en-US" sz="2400" dirty="0" smtClean="0"/>
              <a:t>层层压实育人责任，学校党委认真履行党建和思政工作主体责任，</a:t>
            </a:r>
            <a:r>
              <a:rPr lang="zh-CN" altLang="en-US" sz="2400" dirty="0"/>
              <a:t>领导</a:t>
            </a:r>
            <a:r>
              <a:rPr lang="zh-CN" altLang="en-US" sz="2400" dirty="0" smtClean="0"/>
              <a:t>带头给师生上党课、上思政课，深入思政课堂随堂听课；其他党委班子成员认真履行“一岗双责”，全部深入学生班级主题班会、主题座谈会等。</a:t>
            </a:r>
            <a:endParaRPr lang="en-US" altLang="zh-CN" sz="2400" dirty="0"/>
          </a:p>
          <a:p>
            <a:pPr marL="360000" indent="720000">
              <a:lnSpc>
                <a:spcPct val="150000"/>
              </a:lnSpc>
              <a:buNone/>
            </a:pPr>
            <a:r>
              <a:rPr lang="zh-CN" altLang="en-US" sz="2400" dirty="0" smtClean="0"/>
              <a:t>坚持</a:t>
            </a:r>
            <a:r>
              <a:rPr lang="zh-CN" altLang="en-US" sz="2400" dirty="0"/>
              <a:t>每周校领导接待日制度，解决学生思想和实际</a:t>
            </a:r>
            <a:r>
              <a:rPr lang="zh-CN" altLang="en-US" sz="2400" dirty="0" smtClean="0"/>
              <a:t>问题</a:t>
            </a:r>
            <a:r>
              <a:rPr lang="zh-CN" altLang="en-US" sz="2400" dirty="0"/>
              <a:t>，</a:t>
            </a:r>
            <a:r>
              <a:rPr lang="zh-CN" altLang="en-US" sz="2400" dirty="0" smtClean="0"/>
              <a:t>推进</a:t>
            </a:r>
            <a:r>
              <a:rPr lang="zh-CN" altLang="en-US" sz="2400" dirty="0"/>
              <a:t>思想政治工作进楼栋、进宿舍。</a:t>
            </a:r>
          </a:p>
          <a:p>
            <a:pPr marL="360000" indent="720000">
              <a:lnSpc>
                <a:spcPct val="150000"/>
              </a:lnSpc>
              <a:buNone/>
            </a:pPr>
            <a:endParaRPr lang="zh-CN" altLang="en-US" sz="2400" dirty="0" smtClean="0"/>
          </a:p>
          <a:p>
            <a:pPr marL="360000" indent="720000">
              <a:lnSpc>
                <a:spcPct val="150000"/>
              </a:lnSpc>
              <a:buNone/>
            </a:pPr>
            <a:endParaRPr lang="zh-CN" altLang="en-US" sz="2400" dirty="0"/>
          </a:p>
          <a:p>
            <a:pPr marL="360000" indent="720000">
              <a:lnSpc>
                <a:spcPct val="150000"/>
              </a:lnSpc>
              <a:buNone/>
            </a:pPr>
            <a:endParaRPr lang="zh-CN" altLang="en-US" sz="2400" dirty="0" smtClean="0"/>
          </a:p>
          <a:p>
            <a:pPr marL="360000" indent="360000">
              <a:lnSpc>
                <a:spcPct val="150000"/>
              </a:lnSpc>
              <a:buNone/>
            </a:pPr>
            <a:endParaRPr lang="zh-CN" altLang="en-US" sz="2400" dirty="0"/>
          </a:p>
        </p:txBody>
      </p:sp>
    </p:spTree>
    <p:extLst>
      <p:ext uri="{BB962C8B-B14F-4D97-AF65-F5344CB8AC3E}">
        <p14:creationId xmlns:p14="http://schemas.microsoft.com/office/powerpoint/2010/main" val="2438023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467544" y="836712"/>
            <a:ext cx="8229600" cy="4495800"/>
          </a:xfrm>
        </p:spPr>
        <p:txBody>
          <a:bodyPr anchor="t" anchorCtr="0"/>
          <a:lstStyle/>
          <a:p>
            <a:pPr marL="360000" indent="720000">
              <a:lnSpc>
                <a:spcPct val="150000"/>
              </a:lnSpc>
              <a:buNone/>
            </a:pPr>
            <a:r>
              <a:rPr lang="zh-CN" altLang="en-US" sz="2400" dirty="0" smtClean="0"/>
              <a:t>党</a:t>
            </a:r>
            <a:r>
              <a:rPr lang="zh-CN" altLang="en-US" sz="2400" dirty="0"/>
              <a:t>的十九大以来，聚焦实现全员全过程全方位育人，教育部启动“三全育人”综合改革试点</a:t>
            </a:r>
            <a:r>
              <a:rPr lang="zh-CN" altLang="en-US" sz="2400" dirty="0" smtClean="0"/>
              <a:t>。指导</a:t>
            </a:r>
            <a:r>
              <a:rPr lang="zh-CN" altLang="en-US" sz="2400" dirty="0"/>
              <a:t>建设</a:t>
            </a:r>
            <a:r>
              <a:rPr lang="en-US" altLang="zh-CN" sz="2400" dirty="0"/>
              <a:t>32</a:t>
            </a:r>
            <a:r>
              <a:rPr lang="zh-CN" altLang="en-US" sz="2400" dirty="0"/>
              <a:t>家省级高校网络思想政治教育</a:t>
            </a:r>
            <a:r>
              <a:rPr lang="zh-CN" altLang="en-US" sz="2400" dirty="0" smtClean="0"/>
              <a:t>中心</a:t>
            </a:r>
            <a:r>
              <a:rPr lang="zh-CN" altLang="en-US" sz="2400" dirty="0"/>
              <a:t>；</a:t>
            </a:r>
            <a:r>
              <a:rPr lang="zh-CN" altLang="en-US" sz="2400" dirty="0" smtClean="0"/>
              <a:t>培育</a:t>
            </a:r>
            <a:r>
              <a:rPr lang="zh-CN" altLang="en-US" sz="2400" dirty="0"/>
              <a:t>建设</a:t>
            </a:r>
            <a:r>
              <a:rPr lang="en-US" altLang="zh-CN" sz="2400" dirty="0"/>
              <a:t>20</a:t>
            </a:r>
            <a:r>
              <a:rPr lang="zh-CN" altLang="en-US" sz="2400" dirty="0"/>
              <a:t>个思想政治工作创新发展</a:t>
            </a:r>
            <a:r>
              <a:rPr lang="zh-CN" altLang="en-US" sz="2400" dirty="0" smtClean="0"/>
              <a:t>中心</a:t>
            </a:r>
            <a:r>
              <a:rPr lang="zh-CN" altLang="en-US" sz="2400" dirty="0"/>
              <a:t>；</a:t>
            </a:r>
            <a:r>
              <a:rPr lang="en-US" altLang="zh-CN" sz="2400" dirty="0" smtClean="0"/>
              <a:t>40</a:t>
            </a:r>
            <a:r>
              <a:rPr lang="zh-CN" altLang="en-US" sz="2400" dirty="0"/>
              <a:t>个思想政治工作队伍培训研修</a:t>
            </a:r>
            <a:r>
              <a:rPr lang="zh-CN" altLang="en-US" sz="2400" dirty="0" smtClean="0"/>
              <a:t>中心</a:t>
            </a:r>
            <a:r>
              <a:rPr lang="zh-CN" altLang="en-US" sz="2400" dirty="0"/>
              <a:t>，</a:t>
            </a:r>
            <a:r>
              <a:rPr lang="zh-CN" altLang="en-US" sz="2400" dirty="0" smtClean="0"/>
              <a:t>大力</a:t>
            </a:r>
            <a:r>
              <a:rPr lang="zh-CN" altLang="en-US" sz="2400" dirty="0" smtClean="0"/>
              <a:t>推动</a:t>
            </a:r>
            <a:r>
              <a:rPr lang="zh-CN" altLang="en-US" sz="2400" dirty="0" smtClean="0"/>
              <a:t>了相关</a:t>
            </a:r>
            <a:r>
              <a:rPr lang="zh-CN" altLang="en-US" sz="2400" dirty="0" smtClean="0"/>
              <a:t>理论</a:t>
            </a:r>
            <a:r>
              <a:rPr lang="zh-CN" altLang="en-US" sz="2400" dirty="0"/>
              <a:t>创新和实践探索 </a:t>
            </a:r>
            <a:r>
              <a:rPr lang="zh-CN" altLang="en-US" sz="2400" dirty="0" smtClean="0"/>
              <a:t>。</a:t>
            </a:r>
            <a:endParaRPr lang="zh-CN" altLang="en-US" sz="2400" dirty="0"/>
          </a:p>
          <a:p>
            <a:pPr marL="360000" indent="360000">
              <a:lnSpc>
                <a:spcPct val="150000"/>
              </a:lnSpc>
              <a:buNone/>
            </a:pPr>
            <a:endParaRPr lang="zh-CN" altLang="en-US" sz="2400" dirty="0"/>
          </a:p>
        </p:txBody>
      </p:sp>
    </p:spTree>
    <p:extLst>
      <p:ext uri="{BB962C8B-B14F-4D97-AF65-F5344CB8AC3E}">
        <p14:creationId xmlns:p14="http://schemas.microsoft.com/office/powerpoint/2010/main" val="34187992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692696"/>
            <a:ext cx="8229600" cy="4680520"/>
          </a:xfrm>
        </p:spPr>
        <p:txBody>
          <a:bodyPr anchor="t" anchorCtr="0"/>
          <a:lstStyle/>
          <a:p>
            <a:pPr marL="360000" indent="720000">
              <a:lnSpc>
                <a:spcPct val="150000"/>
              </a:lnSpc>
              <a:buNone/>
            </a:pPr>
            <a:r>
              <a:rPr lang="en-US" altLang="zh-CN" sz="2400" dirty="0" smtClean="0">
                <a:solidFill>
                  <a:srgbClr val="FF0000"/>
                </a:solidFill>
              </a:rPr>
              <a:t>2</a:t>
            </a:r>
            <a:r>
              <a:rPr lang="zh-CN" altLang="en-US" sz="2400" dirty="0" smtClean="0">
                <a:solidFill>
                  <a:srgbClr val="FF0000"/>
                </a:solidFill>
              </a:rPr>
              <a:t>、健全</a:t>
            </a:r>
            <a:r>
              <a:rPr lang="zh-CN" altLang="en-US" sz="2400" dirty="0">
                <a:solidFill>
                  <a:srgbClr val="FF0000"/>
                </a:solidFill>
              </a:rPr>
              <a:t>体系，抓住节点，全程育人</a:t>
            </a:r>
            <a:r>
              <a:rPr lang="zh-CN" altLang="en-US" sz="2400" dirty="0" smtClean="0">
                <a:solidFill>
                  <a:srgbClr val="FF0000"/>
                </a:solidFill>
              </a:rPr>
              <a:t>“一盘棋”</a:t>
            </a:r>
            <a:endParaRPr lang="en-US" altLang="zh-CN" sz="2400" dirty="0" smtClean="0">
              <a:solidFill>
                <a:srgbClr val="FF0000"/>
              </a:solidFill>
            </a:endParaRPr>
          </a:p>
          <a:p>
            <a:pPr marL="360000" indent="720000">
              <a:lnSpc>
                <a:spcPct val="150000"/>
              </a:lnSpc>
              <a:buNone/>
            </a:pPr>
            <a:r>
              <a:rPr lang="zh-CN" altLang="en-US" sz="2400" dirty="0"/>
              <a:t>学校坚持“一体化构建”，将“三全育人”贯穿办学治校全过程和各环节，形成一体化育人合力、一体化育人载体、一体化育人</a:t>
            </a:r>
            <a:r>
              <a:rPr lang="zh-CN" altLang="en-US" sz="2400" dirty="0" smtClean="0"/>
              <a:t>保障。</a:t>
            </a:r>
            <a:endParaRPr lang="en-US" altLang="zh-CN" sz="2400" dirty="0"/>
          </a:p>
          <a:p>
            <a:pPr marL="360000" indent="720000">
              <a:lnSpc>
                <a:spcPct val="150000"/>
              </a:lnSpc>
              <a:buNone/>
            </a:pPr>
            <a:r>
              <a:rPr lang="zh-CN" altLang="en-US" sz="2400" dirty="0"/>
              <a:t>推动所有课程都肩负起立德树人的重要职责，所有教师都承担起引导学生成长成才的神圣使命</a:t>
            </a:r>
            <a:r>
              <a:rPr lang="zh-CN" altLang="en-US" sz="2400" dirty="0" smtClean="0"/>
              <a:t>。</a:t>
            </a:r>
          </a:p>
          <a:p>
            <a:pPr marL="360000" indent="720000">
              <a:lnSpc>
                <a:spcPct val="150000"/>
              </a:lnSpc>
              <a:buNone/>
            </a:pPr>
            <a:endParaRPr lang="zh-CN" altLang="en-US" sz="2400" dirty="0"/>
          </a:p>
          <a:p>
            <a:pPr marL="360000" indent="720000">
              <a:lnSpc>
                <a:spcPct val="150000"/>
              </a:lnSpc>
              <a:buNone/>
            </a:pPr>
            <a:endParaRPr lang="zh-CN" altLang="en-US" sz="2400" dirty="0" smtClean="0"/>
          </a:p>
          <a:p>
            <a:pPr marL="360000" indent="360000">
              <a:lnSpc>
                <a:spcPct val="150000"/>
              </a:lnSpc>
              <a:buNone/>
            </a:pPr>
            <a:endParaRPr lang="zh-CN" altLang="en-US" sz="2400" dirty="0"/>
          </a:p>
        </p:txBody>
      </p:sp>
    </p:spTree>
    <p:extLst>
      <p:ext uri="{BB962C8B-B14F-4D97-AF65-F5344CB8AC3E}">
        <p14:creationId xmlns:p14="http://schemas.microsoft.com/office/powerpoint/2010/main" val="22775197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476672"/>
            <a:ext cx="8229600" cy="5328592"/>
          </a:xfrm>
        </p:spPr>
        <p:txBody>
          <a:bodyPr anchor="t" anchorCtr="0"/>
          <a:lstStyle/>
          <a:p>
            <a:pPr marL="360000" indent="720000">
              <a:lnSpc>
                <a:spcPct val="150000"/>
              </a:lnSpc>
              <a:buNone/>
            </a:pPr>
            <a:r>
              <a:rPr lang="en-US" altLang="zh-CN" sz="2400" dirty="0" smtClean="0">
                <a:solidFill>
                  <a:srgbClr val="FF0000"/>
                </a:solidFill>
              </a:rPr>
              <a:t>2</a:t>
            </a:r>
            <a:r>
              <a:rPr lang="zh-CN" altLang="en-US" sz="2400" dirty="0" smtClean="0">
                <a:solidFill>
                  <a:srgbClr val="FF0000"/>
                </a:solidFill>
              </a:rPr>
              <a:t>、健全</a:t>
            </a:r>
            <a:r>
              <a:rPr lang="zh-CN" altLang="en-US" sz="2400" dirty="0">
                <a:solidFill>
                  <a:srgbClr val="FF0000"/>
                </a:solidFill>
              </a:rPr>
              <a:t>体系，抓住节点，全程育人</a:t>
            </a:r>
            <a:r>
              <a:rPr lang="zh-CN" altLang="en-US" sz="2400" dirty="0" smtClean="0">
                <a:solidFill>
                  <a:srgbClr val="FF0000"/>
                </a:solidFill>
              </a:rPr>
              <a:t>“一盘棋”</a:t>
            </a:r>
            <a:endParaRPr lang="en-US" altLang="zh-CN" sz="2400" dirty="0" smtClean="0">
              <a:solidFill>
                <a:srgbClr val="FF0000"/>
              </a:solidFill>
            </a:endParaRPr>
          </a:p>
          <a:p>
            <a:pPr marL="360000" indent="720000">
              <a:lnSpc>
                <a:spcPct val="150000"/>
              </a:lnSpc>
              <a:buNone/>
            </a:pPr>
            <a:r>
              <a:rPr lang="zh-CN" altLang="en-US" sz="2400" dirty="0" smtClean="0"/>
              <a:t>抓住</a:t>
            </a:r>
            <a:r>
              <a:rPr lang="zh-CN" altLang="en-US" sz="2400" dirty="0"/>
              <a:t>大学生活中对学生影响较深的三个节点，加强“三季育人”主题教育，入学季通过迎新服务、学生军训、入学教育、集体宣誓等仪式活动，让新生“享温暖、增认同、转身份”；表彰季通过师德标兵等各类评选表彰及先进事迹报告会等多种形式展示先进典型，让学生“受启发、传价值、导言行”；毕业季通过就业帮扶、毕业生“梦想畅谈会”、毕业教育、毕业典礼等，引导学生“树理想、明责任、勇担当”。</a:t>
            </a:r>
          </a:p>
          <a:p>
            <a:pPr marL="360000" indent="720000">
              <a:lnSpc>
                <a:spcPct val="150000"/>
              </a:lnSpc>
              <a:buNone/>
            </a:pPr>
            <a:endParaRPr lang="zh-CN" altLang="en-US" sz="2400" dirty="0" smtClean="0"/>
          </a:p>
          <a:p>
            <a:pPr marL="360000" indent="720000">
              <a:lnSpc>
                <a:spcPct val="150000"/>
              </a:lnSpc>
              <a:buNone/>
            </a:pPr>
            <a:endParaRPr lang="zh-CN" altLang="en-US" sz="2400" dirty="0"/>
          </a:p>
          <a:p>
            <a:pPr marL="360000" indent="720000">
              <a:lnSpc>
                <a:spcPct val="150000"/>
              </a:lnSpc>
              <a:buNone/>
            </a:pPr>
            <a:endParaRPr lang="zh-CN" altLang="en-US" sz="2400" dirty="0" smtClean="0"/>
          </a:p>
          <a:p>
            <a:pPr marL="360000" indent="360000">
              <a:lnSpc>
                <a:spcPct val="150000"/>
              </a:lnSpc>
              <a:buNone/>
            </a:pPr>
            <a:endParaRPr lang="zh-CN" altLang="en-US" sz="2400" dirty="0"/>
          </a:p>
        </p:txBody>
      </p:sp>
    </p:spTree>
    <p:extLst>
      <p:ext uri="{BB962C8B-B14F-4D97-AF65-F5344CB8AC3E}">
        <p14:creationId xmlns:p14="http://schemas.microsoft.com/office/powerpoint/2010/main" val="19185770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23528" y="692696"/>
            <a:ext cx="8229600" cy="4176464"/>
          </a:xfrm>
        </p:spPr>
        <p:txBody>
          <a:bodyPr anchor="t" anchorCtr="0"/>
          <a:lstStyle/>
          <a:p>
            <a:pPr marL="360000" indent="720000">
              <a:lnSpc>
                <a:spcPct val="150000"/>
              </a:lnSpc>
              <a:buNone/>
            </a:pPr>
            <a:r>
              <a:rPr lang="en-US" altLang="zh-CN" sz="2400" dirty="0" smtClean="0">
                <a:solidFill>
                  <a:srgbClr val="FF0000"/>
                </a:solidFill>
              </a:rPr>
              <a:t>3</a:t>
            </a:r>
            <a:r>
              <a:rPr lang="zh-CN" altLang="en-US" sz="2400" dirty="0" smtClean="0">
                <a:solidFill>
                  <a:srgbClr val="FF0000"/>
                </a:solidFill>
              </a:rPr>
              <a:t>、协同</a:t>
            </a:r>
            <a:r>
              <a:rPr lang="zh-CN" altLang="en-US" sz="2400" dirty="0">
                <a:solidFill>
                  <a:srgbClr val="FF0000"/>
                </a:solidFill>
              </a:rPr>
              <a:t>联动，精准施策，全方位育人</a:t>
            </a:r>
            <a:r>
              <a:rPr lang="zh-CN" altLang="en-US" sz="2400" dirty="0" smtClean="0">
                <a:solidFill>
                  <a:srgbClr val="FF0000"/>
                </a:solidFill>
              </a:rPr>
              <a:t>“同发力”</a:t>
            </a:r>
            <a:endParaRPr lang="en-US" altLang="zh-CN" sz="2400" dirty="0" smtClean="0">
              <a:solidFill>
                <a:srgbClr val="FF0000"/>
              </a:solidFill>
            </a:endParaRPr>
          </a:p>
          <a:p>
            <a:pPr marL="360000" indent="720000">
              <a:lnSpc>
                <a:spcPct val="150000"/>
              </a:lnSpc>
              <a:buNone/>
            </a:pPr>
            <a:r>
              <a:rPr lang="zh-CN" altLang="en-US" sz="2400" dirty="0"/>
              <a:t>通过线上与线下，课内与课外协同，坚持“十体系联动”，构建课程育人、科研育人、实践育人、文化育人、网络育人、心理育人、管理育人、服务育人、资助育人、组织育人的“十大育人体系”，</a:t>
            </a:r>
            <a:r>
              <a:rPr lang="zh-CN" altLang="en-US" sz="2400" dirty="0" smtClean="0"/>
              <a:t>实现育人</a:t>
            </a:r>
            <a:r>
              <a:rPr lang="zh-CN" altLang="en-US" sz="2400" dirty="0"/>
              <a:t>资源共享、育人力量汇聚。</a:t>
            </a:r>
          </a:p>
          <a:p>
            <a:pPr marL="360000" indent="720000">
              <a:lnSpc>
                <a:spcPct val="150000"/>
              </a:lnSpc>
              <a:buNone/>
            </a:pPr>
            <a:endParaRPr lang="zh-CN" altLang="en-US" sz="2400" dirty="0" smtClean="0"/>
          </a:p>
          <a:p>
            <a:pPr marL="360000" indent="720000">
              <a:lnSpc>
                <a:spcPct val="150000"/>
              </a:lnSpc>
              <a:buNone/>
            </a:pPr>
            <a:endParaRPr lang="zh-CN" altLang="en-US" sz="2400" dirty="0"/>
          </a:p>
          <a:p>
            <a:pPr marL="360000" indent="720000">
              <a:lnSpc>
                <a:spcPct val="150000"/>
              </a:lnSpc>
              <a:buNone/>
            </a:pPr>
            <a:endParaRPr lang="zh-CN" altLang="en-US" sz="2400" dirty="0" smtClean="0"/>
          </a:p>
          <a:p>
            <a:pPr marL="360000" indent="360000">
              <a:lnSpc>
                <a:spcPct val="150000"/>
              </a:lnSpc>
              <a:buNone/>
            </a:pPr>
            <a:endParaRPr lang="zh-CN" altLang="en-US" sz="2400" dirty="0"/>
          </a:p>
        </p:txBody>
      </p:sp>
    </p:spTree>
    <p:extLst>
      <p:ext uri="{BB962C8B-B14F-4D97-AF65-F5344CB8AC3E}">
        <p14:creationId xmlns:p14="http://schemas.microsoft.com/office/powerpoint/2010/main" val="32954873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文本占位符 68610"/>
          <p:cNvSpPr>
            <a:spLocks noGrp="1"/>
          </p:cNvSpPr>
          <p:nvPr>
            <p:ph idx="1"/>
          </p:nvPr>
        </p:nvSpPr>
        <p:spPr>
          <a:xfrm>
            <a:off x="323528" y="1268760"/>
            <a:ext cx="8229600" cy="4495800"/>
          </a:xfrm>
        </p:spPr>
        <p:txBody>
          <a:bodyPr anchor="t" anchorCtr="0"/>
          <a:lstStyle/>
          <a:p>
            <a:pPr algn="ctr">
              <a:buNone/>
            </a:pPr>
            <a:r>
              <a:rPr lang="zh-CN" altLang="en-US" sz="4400" b="1" dirty="0" smtClean="0">
                <a:solidFill>
                  <a:srgbClr val="FF0000"/>
                </a:solidFill>
                <a:ea typeface="微软雅黑" panose="020B0503020204020204" pitchFamily="34" charset="-122"/>
              </a:rPr>
              <a:t>第</a:t>
            </a:r>
            <a:r>
              <a:rPr lang="zh-CN" altLang="en-US" sz="4400" b="1" dirty="0">
                <a:solidFill>
                  <a:srgbClr val="FF0000"/>
                </a:solidFill>
                <a:ea typeface="微软雅黑" panose="020B0503020204020204" pitchFamily="34" charset="-122"/>
              </a:rPr>
              <a:t>三</a:t>
            </a:r>
            <a:r>
              <a:rPr lang="zh-CN" altLang="en-US" sz="4400" b="1" dirty="0" smtClean="0">
                <a:solidFill>
                  <a:srgbClr val="FF0000"/>
                </a:solidFill>
                <a:ea typeface="微软雅黑" panose="020B0503020204020204" pitchFamily="34" charset="-122"/>
              </a:rPr>
              <a:t>部分</a:t>
            </a:r>
            <a:endParaRPr lang="zh-CN" altLang="en-US" sz="4400" b="1" dirty="0">
              <a:solidFill>
                <a:srgbClr val="FF0000"/>
              </a:solidFill>
              <a:ea typeface="微软雅黑" panose="020B0503020204020204" pitchFamily="34" charset="-122"/>
            </a:endParaRPr>
          </a:p>
          <a:p>
            <a:pPr algn="ctr">
              <a:buNone/>
            </a:pPr>
            <a:r>
              <a:rPr lang="zh-CN" altLang="en-US" dirty="0"/>
              <a:t>          </a:t>
            </a:r>
            <a:endParaRPr lang="en-US" altLang="zh-CN" dirty="0" smtClean="0"/>
          </a:p>
          <a:p>
            <a:pPr algn="ctr">
              <a:buNone/>
            </a:pPr>
            <a:r>
              <a:rPr lang="zh-CN" altLang="en-US" sz="3600" b="1" dirty="0" smtClean="0">
                <a:solidFill>
                  <a:srgbClr val="FF0000"/>
                </a:solidFill>
                <a:ea typeface="微软雅黑" panose="020B0503020204020204" pitchFamily="34" charset="-122"/>
              </a:rPr>
              <a:t>我</a:t>
            </a:r>
            <a:r>
              <a:rPr lang="zh-CN" altLang="en-US" sz="3600" b="1" dirty="0">
                <a:solidFill>
                  <a:srgbClr val="FF0000"/>
                </a:solidFill>
                <a:ea typeface="微软雅黑" panose="020B0503020204020204" pitchFamily="34" charset="-122"/>
              </a:rPr>
              <a:t>校</a:t>
            </a:r>
            <a:r>
              <a:rPr lang="zh-CN" altLang="en-US" sz="3600" b="1" dirty="0" smtClean="0">
                <a:solidFill>
                  <a:srgbClr val="FF0000"/>
                </a:solidFill>
                <a:ea typeface="微软雅黑" panose="020B0503020204020204" pitchFamily="34" charset="-122"/>
              </a:rPr>
              <a:t>“网络育人”的工作开展</a:t>
            </a:r>
            <a:endParaRPr lang="zh-CN" altLang="en-US" sz="3600" b="1" dirty="0">
              <a:solidFill>
                <a:srgbClr val="FF0000"/>
              </a:solidFill>
              <a:ea typeface="微软雅黑" panose="020B0503020204020204" pitchFamily="34" charset="-122"/>
            </a:endParaRPr>
          </a:p>
        </p:txBody>
      </p:sp>
    </p:spTree>
    <p:extLst>
      <p:ext uri="{BB962C8B-B14F-4D97-AF65-F5344CB8AC3E}">
        <p14:creationId xmlns:p14="http://schemas.microsoft.com/office/powerpoint/2010/main" val="19041519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980728"/>
            <a:ext cx="8229600" cy="4495800"/>
          </a:xfrm>
        </p:spPr>
        <p:txBody>
          <a:bodyPr anchor="t" anchorCtr="0"/>
          <a:lstStyle/>
          <a:p>
            <a:pPr marL="360000" indent="720000">
              <a:lnSpc>
                <a:spcPct val="150000"/>
              </a:lnSpc>
              <a:buNone/>
            </a:pPr>
            <a:r>
              <a:rPr lang="zh-CN" altLang="en-US" sz="2400" dirty="0">
                <a:solidFill>
                  <a:srgbClr val="FF0000"/>
                </a:solidFill>
              </a:rPr>
              <a:t>一、注重顶层设计，健全网络思政工作体系</a:t>
            </a:r>
            <a:endParaRPr lang="en-US" altLang="zh-CN" sz="2400" dirty="0" smtClean="0">
              <a:solidFill>
                <a:srgbClr val="FF0000"/>
              </a:solidFill>
            </a:endParaRPr>
          </a:p>
          <a:p>
            <a:pPr marL="360000" indent="720000">
              <a:lnSpc>
                <a:spcPct val="150000"/>
              </a:lnSpc>
              <a:buNone/>
            </a:pPr>
            <a:r>
              <a:rPr lang="zh-CN" altLang="en-US" sz="2400" dirty="0" smtClean="0"/>
              <a:t>进一步优化整合</a:t>
            </a:r>
            <a:r>
              <a:rPr lang="zh-CN" altLang="en-US" sz="2400" dirty="0"/>
              <a:t>校内各级各类网站、微信</a:t>
            </a:r>
            <a:r>
              <a:rPr lang="zh-CN" altLang="en-US" sz="2400" dirty="0" smtClean="0"/>
              <a:t>、钉钉等</a:t>
            </a:r>
            <a:r>
              <a:rPr lang="zh-CN" altLang="en-US" sz="2400" dirty="0"/>
              <a:t>媒体资源，健全完善一体化校园媒体管理矩阵。</a:t>
            </a:r>
            <a:r>
              <a:rPr lang="zh-CN" altLang="en-US" sz="2400" dirty="0" smtClean="0"/>
              <a:t>积极维护好校</a:t>
            </a:r>
            <a:r>
              <a:rPr lang="zh-CN" altLang="en-US" sz="2400" dirty="0"/>
              <a:t>内媒体及</a:t>
            </a:r>
            <a:r>
              <a:rPr lang="zh-CN" altLang="en-US" sz="2400" dirty="0" smtClean="0"/>
              <a:t>“长征青年”</a:t>
            </a:r>
            <a:r>
              <a:rPr lang="zh-CN" altLang="en-US" sz="2400" dirty="0"/>
              <a:t>等各类思政工作专题网站，弘扬社会主义核心价值观，创新网络思想政治工作方式，牢牢把握网络思想文化阵地。</a:t>
            </a:r>
          </a:p>
        </p:txBody>
      </p:sp>
    </p:spTree>
    <p:extLst>
      <p:ext uri="{BB962C8B-B14F-4D97-AF65-F5344CB8AC3E}">
        <p14:creationId xmlns:p14="http://schemas.microsoft.com/office/powerpoint/2010/main" val="16102981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980728"/>
            <a:ext cx="8229600" cy="4495800"/>
          </a:xfrm>
        </p:spPr>
        <p:txBody>
          <a:bodyPr anchor="t" anchorCtr="0"/>
          <a:lstStyle/>
          <a:p>
            <a:pPr marL="360000" indent="720000">
              <a:lnSpc>
                <a:spcPct val="150000"/>
              </a:lnSpc>
              <a:buNone/>
            </a:pPr>
            <a:r>
              <a:rPr lang="zh-CN" altLang="en-US" sz="2400" dirty="0" smtClean="0">
                <a:solidFill>
                  <a:srgbClr val="FF0000"/>
                </a:solidFill>
              </a:rPr>
              <a:t>二、与职能部门协同开展“三全育人”工作的系统建设</a:t>
            </a:r>
            <a:endParaRPr lang="en-US" altLang="zh-CN" sz="2400" dirty="0" smtClean="0">
              <a:solidFill>
                <a:srgbClr val="FF0000"/>
              </a:solidFill>
            </a:endParaRPr>
          </a:p>
          <a:p>
            <a:pPr marL="360000" indent="720000">
              <a:lnSpc>
                <a:spcPct val="150000"/>
              </a:lnSpc>
              <a:buNone/>
            </a:pPr>
            <a:r>
              <a:rPr lang="zh-CN" altLang="en-US" sz="2400" dirty="0"/>
              <a:t>突出重点</a:t>
            </a:r>
            <a:r>
              <a:rPr lang="zh-CN" altLang="en-US" sz="2400" dirty="0" smtClean="0"/>
              <a:t>，配合学工、团委等部门推进我校智慧学工、第二课堂等信息系统建设</a:t>
            </a:r>
            <a:r>
              <a:rPr lang="zh-CN" altLang="en-US" sz="2400" dirty="0"/>
              <a:t>。</a:t>
            </a:r>
            <a:r>
              <a:rPr lang="zh-CN" altLang="en-US" sz="2400" dirty="0" smtClean="0"/>
              <a:t>根据我校“三全育人”</a:t>
            </a:r>
            <a:r>
              <a:rPr lang="zh-CN" altLang="en-US" sz="2400" dirty="0"/>
              <a:t>工作</a:t>
            </a:r>
            <a:r>
              <a:rPr lang="zh-CN" altLang="en-US" sz="2400" dirty="0" smtClean="0"/>
              <a:t>的开展需要，建设一</a:t>
            </a:r>
            <a:r>
              <a:rPr lang="zh-CN" altLang="en-US" sz="2400" dirty="0"/>
              <a:t>批有一定影响力</a:t>
            </a:r>
            <a:r>
              <a:rPr lang="zh-CN" altLang="en-US" sz="2400" dirty="0" smtClean="0"/>
              <a:t>的系统平台</a:t>
            </a:r>
            <a:r>
              <a:rPr lang="zh-CN" altLang="en-US" sz="2400" dirty="0"/>
              <a:t>，更好</a:t>
            </a:r>
            <a:r>
              <a:rPr lang="zh-CN" altLang="en-US" sz="2400" dirty="0" smtClean="0"/>
              <a:t>地利用网络和信息技术进行“网络育人”的工作开展。</a:t>
            </a:r>
            <a:endParaRPr lang="zh-CN" altLang="en-US" sz="2400" dirty="0"/>
          </a:p>
        </p:txBody>
      </p:sp>
    </p:spTree>
    <p:extLst>
      <p:ext uri="{BB962C8B-B14F-4D97-AF65-F5344CB8AC3E}">
        <p14:creationId xmlns:p14="http://schemas.microsoft.com/office/powerpoint/2010/main" val="40253683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395536" y="692696"/>
            <a:ext cx="8229600" cy="4896544"/>
          </a:xfrm>
        </p:spPr>
        <p:txBody>
          <a:bodyPr anchor="t" anchorCtr="0"/>
          <a:lstStyle/>
          <a:p>
            <a:pPr marL="360000" indent="720000">
              <a:lnSpc>
                <a:spcPct val="150000"/>
              </a:lnSpc>
              <a:buNone/>
            </a:pPr>
            <a:r>
              <a:rPr lang="zh-CN" altLang="en-US" sz="2400" dirty="0">
                <a:solidFill>
                  <a:srgbClr val="FF0000"/>
                </a:solidFill>
              </a:rPr>
              <a:t>三、强化网络服务</a:t>
            </a:r>
            <a:r>
              <a:rPr lang="zh-CN" altLang="en-US" sz="2400" dirty="0" smtClean="0">
                <a:solidFill>
                  <a:srgbClr val="FF0000"/>
                </a:solidFill>
              </a:rPr>
              <a:t>功能，优先解决“网络育人”工作中遇到的实际问题</a:t>
            </a:r>
            <a:endParaRPr lang="en-US" altLang="zh-CN" sz="2400" dirty="0" smtClean="0">
              <a:solidFill>
                <a:srgbClr val="FF0000"/>
              </a:solidFill>
            </a:endParaRPr>
          </a:p>
          <a:p>
            <a:pPr marL="360000" indent="720000">
              <a:lnSpc>
                <a:spcPct val="150000"/>
              </a:lnSpc>
              <a:buNone/>
            </a:pPr>
            <a:r>
              <a:rPr lang="zh-CN" altLang="en-US" sz="2400" dirty="0" smtClean="0"/>
              <a:t>今年是我校十四五规划中智慧校园建设的开局之年，到年底之前，智慧校园建设中的网络基础设施建设将会形成阶段性的成果。</a:t>
            </a:r>
            <a:endParaRPr lang="en-US" altLang="zh-CN" sz="2400" dirty="0" smtClean="0"/>
          </a:p>
          <a:p>
            <a:pPr marL="360000" indent="720000">
              <a:lnSpc>
                <a:spcPct val="150000"/>
              </a:lnSpc>
              <a:buNone/>
            </a:pPr>
            <a:r>
              <a:rPr lang="zh-CN" altLang="en-US" sz="2400" dirty="0" smtClean="0"/>
              <a:t>实</a:t>
            </a:r>
            <a:r>
              <a:rPr lang="zh-CN" altLang="en-US" sz="2400" dirty="0"/>
              <a:t>训</a:t>
            </a:r>
            <a:r>
              <a:rPr lang="zh-CN" altLang="en-US" sz="2400" dirty="0" smtClean="0"/>
              <a:t>机房网速慢影响正常教学秩序的问题。</a:t>
            </a:r>
            <a:endParaRPr lang="en-US" altLang="zh-CN" sz="2400" dirty="0" smtClean="0"/>
          </a:p>
          <a:p>
            <a:pPr marL="360000" indent="720000">
              <a:lnSpc>
                <a:spcPct val="150000"/>
              </a:lnSpc>
              <a:buNone/>
            </a:pPr>
            <a:r>
              <a:rPr lang="zh-CN" altLang="en-US" sz="2400" dirty="0" smtClean="0"/>
              <a:t>办公网络网速进一步提升的问题。</a:t>
            </a:r>
            <a:endParaRPr lang="en-US" altLang="zh-CN" sz="2400" dirty="0" smtClean="0"/>
          </a:p>
          <a:p>
            <a:pPr marL="360000" indent="720000">
              <a:lnSpc>
                <a:spcPct val="150000"/>
              </a:lnSpc>
              <a:buNone/>
            </a:pPr>
            <a:r>
              <a:rPr lang="zh-CN" altLang="en-US" sz="2400" dirty="0" smtClean="0"/>
              <a:t>校园内无线上网的问题。</a:t>
            </a:r>
            <a:endParaRPr lang="zh-CN" altLang="en-US" sz="2400" dirty="0"/>
          </a:p>
        </p:txBody>
      </p:sp>
    </p:spTree>
    <p:extLst>
      <p:ext uri="{BB962C8B-B14F-4D97-AF65-F5344CB8AC3E}">
        <p14:creationId xmlns:p14="http://schemas.microsoft.com/office/powerpoint/2010/main" val="755277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467544" y="836712"/>
            <a:ext cx="8229600" cy="4495800"/>
          </a:xfrm>
        </p:spPr>
        <p:txBody>
          <a:bodyPr anchor="t" anchorCtr="0"/>
          <a:lstStyle/>
          <a:p>
            <a:pPr marL="360000" indent="720000">
              <a:lnSpc>
                <a:spcPct val="150000"/>
              </a:lnSpc>
              <a:buNone/>
            </a:pPr>
            <a:r>
              <a:rPr lang="en-US" altLang="zh-CN" sz="2400" dirty="0" smtClean="0"/>
              <a:t>《</a:t>
            </a:r>
            <a:r>
              <a:rPr lang="zh-CN" altLang="en-US" sz="2400" dirty="0"/>
              <a:t>职业教育提质培优行动计划（</a:t>
            </a:r>
            <a:r>
              <a:rPr lang="en-US" altLang="zh-CN" sz="2400" dirty="0"/>
              <a:t>2020-2023</a:t>
            </a:r>
            <a:r>
              <a:rPr lang="zh-CN" altLang="en-US" sz="2400" dirty="0"/>
              <a:t>）</a:t>
            </a:r>
            <a:r>
              <a:rPr lang="en-US" altLang="zh-CN" sz="2400" dirty="0"/>
              <a:t>》</a:t>
            </a:r>
            <a:r>
              <a:rPr lang="zh-CN" altLang="en-US" sz="2400" dirty="0"/>
              <a:t>在第一部分提出了落实立德树人根本任务</a:t>
            </a:r>
            <a:r>
              <a:rPr lang="zh-CN" altLang="en-US" sz="2400" dirty="0" smtClean="0"/>
              <a:t>。</a:t>
            </a:r>
            <a:endParaRPr lang="en-US" altLang="zh-CN" sz="2400" dirty="0" smtClean="0"/>
          </a:p>
          <a:p>
            <a:pPr marL="360000" indent="720000">
              <a:lnSpc>
                <a:spcPct val="150000"/>
              </a:lnSpc>
              <a:buNone/>
            </a:pPr>
            <a:r>
              <a:rPr lang="zh-CN" altLang="en-US" sz="2400" dirty="0" smtClean="0"/>
              <a:t>一、推动</a:t>
            </a:r>
            <a:r>
              <a:rPr lang="zh-CN" altLang="en-US" sz="2400" dirty="0"/>
              <a:t>习近平新时代中国特色社会主义</a:t>
            </a:r>
            <a:r>
              <a:rPr lang="zh-CN" altLang="en-US" sz="2400" dirty="0" smtClean="0"/>
              <a:t>思想教材</a:t>
            </a:r>
            <a:r>
              <a:rPr lang="zh-CN" altLang="en-US" sz="2400" dirty="0"/>
              <a:t>进课堂进头脑，推进理想信念教育常态化、制度化，加快构建中国特色职业教育的思想体系、话语体系、政策体系和实践体系</a:t>
            </a:r>
            <a:r>
              <a:rPr lang="zh-CN" altLang="en-US" sz="2400" dirty="0" smtClean="0"/>
              <a:t>。</a:t>
            </a:r>
            <a:endParaRPr lang="en-US" altLang="zh-CN" sz="2400" dirty="0" smtClean="0"/>
          </a:p>
        </p:txBody>
      </p:sp>
    </p:spTree>
    <p:extLst>
      <p:ext uri="{BB962C8B-B14F-4D97-AF65-F5344CB8AC3E}">
        <p14:creationId xmlns:p14="http://schemas.microsoft.com/office/powerpoint/2010/main" val="1488361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467544" y="836712"/>
            <a:ext cx="8229600" cy="4495800"/>
          </a:xfrm>
        </p:spPr>
        <p:txBody>
          <a:bodyPr anchor="t" anchorCtr="0"/>
          <a:lstStyle/>
          <a:p>
            <a:pPr marL="360000" indent="720000">
              <a:lnSpc>
                <a:spcPct val="150000"/>
              </a:lnSpc>
              <a:buNone/>
            </a:pPr>
            <a:r>
              <a:rPr lang="en-US" altLang="zh-CN" sz="2400" dirty="0" smtClean="0"/>
              <a:t>《</a:t>
            </a:r>
            <a:r>
              <a:rPr lang="zh-CN" altLang="en-US" sz="2400" dirty="0"/>
              <a:t>职业教育提质培优行动计划（</a:t>
            </a:r>
            <a:r>
              <a:rPr lang="en-US" altLang="zh-CN" sz="2400" dirty="0"/>
              <a:t>2020-2023</a:t>
            </a:r>
            <a:r>
              <a:rPr lang="zh-CN" altLang="en-US" sz="2400" dirty="0"/>
              <a:t>）</a:t>
            </a:r>
            <a:r>
              <a:rPr lang="en-US" altLang="zh-CN" sz="2400" dirty="0"/>
              <a:t>》</a:t>
            </a:r>
            <a:r>
              <a:rPr lang="zh-CN" altLang="en-US" sz="2400" dirty="0"/>
              <a:t>在第一部分提出了落实立德树人根本任务</a:t>
            </a:r>
            <a:r>
              <a:rPr lang="zh-CN" altLang="en-US" sz="2400" dirty="0" smtClean="0"/>
              <a:t>。</a:t>
            </a:r>
            <a:endParaRPr lang="en-US" altLang="zh-CN" sz="2400" dirty="0" smtClean="0"/>
          </a:p>
          <a:p>
            <a:pPr marL="360000" indent="720000">
              <a:lnSpc>
                <a:spcPct val="150000"/>
              </a:lnSpc>
              <a:buNone/>
            </a:pPr>
            <a:r>
              <a:rPr lang="zh-CN" altLang="en-US" sz="2400" dirty="0" smtClean="0"/>
              <a:t>二、构建</a:t>
            </a:r>
            <a:r>
              <a:rPr lang="zh-CN" altLang="en-US" sz="2400" dirty="0"/>
              <a:t>职业教育“三全育人”新格局。全员全过程全方位育人，教育引导青年学生增强爱党爱国意识，听党话、跟党走</a:t>
            </a:r>
            <a:r>
              <a:rPr lang="zh-CN" altLang="en-US" sz="2400" dirty="0" smtClean="0"/>
              <a:t>。</a:t>
            </a:r>
            <a:endParaRPr lang="en-US" altLang="zh-CN" sz="2400" dirty="0" smtClean="0"/>
          </a:p>
          <a:p>
            <a:pPr marL="360000" indent="720000">
              <a:lnSpc>
                <a:spcPct val="150000"/>
              </a:lnSpc>
              <a:buNone/>
            </a:pPr>
            <a:r>
              <a:rPr lang="zh-CN" altLang="en-US" sz="2400" dirty="0" smtClean="0"/>
              <a:t>三、创新</a:t>
            </a:r>
            <a:r>
              <a:rPr lang="zh-CN" altLang="en-US" sz="2400" dirty="0"/>
              <a:t>职业学校思想政治教育模式，将社会主义核心价值观融入人才培养全过程。</a:t>
            </a:r>
          </a:p>
        </p:txBody>
      </p:sp>
    </p:spTree>
    <p:extLst>
      <p:ext uri="{BB962C8B-B14F-4D97-AF65-F5344CB8AC3E}">
        <p14:creationId xmlns:p14="http://schemas.microsoft.com/office/powerpoint/2010/main" val="1875704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467544" y="836712"/>
            <a:ext cx="8229600" cy="4495800"/>
          </a:xfrm>
        </p:spPr>
        <p:txBody>
          <a:bodyPr anchor="t" anchorCtr="0"/>
          <a:lstStyle/>
          <a:p>
            <a:pPr marL="360000" indent="720000">
              <a:lnSpc>
                <a:spcPct val="150000"/>
              </a:lnSpc>
              <a:buNone/>
            </a:pPr>
            <a:r>
              <a:rPr lang="zh-CN" altLang="en-US" sz="2400" dirty="0"/>
              <a:t> “三全育人”呈现出生机勃勃的崭新局面。高校要将立德树人作为立身之本，着力构建“三全育人”工作体系，不断提升人才培养的针对性和实效性，切实肩负起培养德智体美劳全面发展的社会主义建设者和接班人的神圣使命</a:t>
            </a:r>
            <a:r>
              <a:rPr lang="zh-CN" altLang="en-US" sz="2400" dirty="0" smtClean="0"/>
              <a:t>。</a:t>
            </a:r>
            <a:endParaRPr lang="en-US" altLang="zh-CN" sz="2400" dirty="0" smtClean="0"/>
          </a:p>
          <a:p>
            <a:pPr marL="360000" indent="720000">
              <a:lnSpc>
                <a:spcPct val="150000"/>
              </a:lnSpc>
              <a:buNone/>
            </a:pPr>
            <a:r>
              <a:rPr lang="zh-CN" altLang="en-US" sz="2400" dirty="0" smtClean="0"/>
              <a:t>总结：立</a:t>
            </a:r>
            <a:r>
              <a:rPr lang="zh-CN" altLang="en-US" sz="2400" dirty="0"/>
              <a:t>德树人是“三全育人”的根本目的，“三全育人”是立德树人的实践路径。</a:t>
            </a:r>
          </a:p>
          <a:p>
            <a:pPr marL="360000" indent="720000">
              <a:lnSpc>
                <a:spcPct val="150000"/>
              </a:lnSpc>
              <a:buNone/>
            </a:pPr>
            <a:endParaRPr lang="zh-CN" altLang="en-US" sz="2400" dirty="0"/>
          </a:p>
        </p:txBody>
      </p:sp>
    </p:spTree>
    <p:extLst>
      <p:ext uri="{BB962C8B-B14F-4D97-AF65-F5344CB8AC3E}">
        <p14:creationId xmlns:p14="http://schemas.microsoft.com/office/powerpoint/2010/main" val="942270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文本占位符 68610"/>
          <p:cNvSpPr>
            <a:spLocks noGrp="1"/>
          </p:cNvSpPr>
          <p:nvPr>
            <p:ph idx="1"/>
          </p:nvPr>
        </p:nvSpPr>
        <p:spPr>
          <a:xfrm>
            <a:off x="395536" y="1340768"/>
            <a:ext cx="8229600" cy="4495800"/>
          </a:xfrm>
        </p:spPr>
        <p:txBody>
          <a:bodyPr anchor="t" anchorCtr="0"/>
          <a:lstStyle/>
          <a:p>
            <a:pPr algn="ctr">
              <a:buNone/>
            </a:pPr>
            <a:r>
              <a:rPr lang="zh-CN" altLang="en-US" sz="4400" b="1" dirty="0" smtClean="0">
                <a:solidFill>
                  <a:srgbClr val="FF0000"/>
                </a:solidFill>
                <a:ea typeface="微软雅黑" panose="020B0503020204020204" pitchFamily="34" charset="-122"/>
              </a:rPr>
              <a:t>第</a:t>
            </a:r>
            <a:r>
              <a:rPr lang="zh-CN" altLang="en-US" sz="4400" b="1" dirty="0">
                <a:solidFill>
                  <a:srgbClr val="FF0000"/>
                </a:solidFill>
                <a:ea typeface="微软雅黑" panose="020B0503020204020204" pitchFamily="34" charset="-122"/>
              </a:rPr>
              <a:t>一部分</a:t>
            </a:r>
          </a:p>
          <a:p>
            <a:pPr algn="ctr">
              <a:buNone/>
            </a:pPr>
            <a:r>
              <a:rPr lang="zh-CN" altLang="en-US" dirty="0"/>
              <a:t>          </a:t>
            </a:r>
          </a:p>
          <a:p>
            <a:pPr algn="ctr">
              <a:buNone/>
            </a:pPr>
            <a:r>
              <a:rPr lang="zh-CN" altLang="en-US" sz="3600" b="1" dirty="0" smtClean="0">
                <a:solidFill>
                  <a:srgbClr val="FF0000"/>
                </a:solidFill>
                <a:ea typeface="微软雅黑" panose="020B0503020204020204" pitchFamily="34" charset="-122"/>
              </a:rPr>
              <a:t>“三全育人”</a:t>
            </a:r>
            <a:r>
              <a:rPr lang="zh-CN" altLang="en-US" sz="3600" b="1" dirty="0">
                <a:solidFill>
                  <a:srgbClr val="FF0000"/>
                </a:solidFill>
                <a:ea typeface="微软雅黑" panose="020B0503020204020204" pitchFamily="34" charset="-122"/>
              </a:rPr>
              <a:t>科学内涵</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467544" y="836712"/>
            <a:ext cx="8229600" cy="4495800"/>
          </a:xfrm>
        </p:spPr>
        <p:txBody>
          <a:bodyPr anchor="t" anchorCtr="0"/>
          <a:lstStyle/>
          <a:p>
            <a:pPr marL="360000" indent="720000">
              <a:lnSpc>
                <a:spcPct val="150000"/>
              </a:lnSpc>
              <a:buNone/>
            </a:pPr>
            <a:r>
              <a:rPr lang="en-US" altLang="zh-CN" sz="2400" dirty="0" smtClean="0">
                <a:solidFill>
                  <a:srgbClr val="FF0000"/>
                </a:solidFill>
              </a:rPr>
              <a:t>1</a:t>
            </a:r>
            <a:r>
              <a:rPr lang="zh-CN" altLang="en-US" sz="2400" dirty="0">
                <a:solidFill>
                  <a:srgbClr val="FF0000"/>
                </a:solidFill>
              </a:rPr>
              <a:t>、“三全育人”的出发点是培养</a:t>
            </a:r>
            <a:r>
              <a:rPr lang="zh-CN" altLang="en-US" sz="2400" dirty="0" smtClean="0">
                <a:solidFill>
                  <a:srgbClr val="FF0000"/>
                </a:solidFill>
              </a:rPr>
              <a:t>人</a:t>
            </a:r>
            <a:endParaRPr lang="en-US" altLang="zh-CN" sz="2400" dirty="0" smtClean="0">
              <a:solidFill>
                <a:srgbClr val="FF0000"/>
              </a:solidFill>
            </a:endParaRPr>
          </a:p>
          <a:p>
            <a:pPr marL="360000" indent="720000">
              <a:lnSpc>
                <a:spcPct val="150000"/>
              </a:lnSpc>
              <a:buNone/>
            </a:pPr>
            <a:r>
              <a:rPr lang="zh-CN" altLang="en-US" sz="2400" dirty="0" smtClean="0"/>
              <a:t>习</a:t>
            </a:r>
            <a:r>
              <a:rPr lang="zh-CN" altLang="en-US" sz="2400" dirty="0"/>
              <a:t>近平总书记在全国教育大会上指出：“培养什么人，是教育的首要问题。”并强调，“我国是中国共产党领导的社会主义国家，这就决定了我们的教育必须把培养社会主义建设者和接班人作为根本任务，培养一代又一代拥护中国共产党领导和我国社会主义制度、立志为中国特色社会主义奋斗终身的有用人才。这是教育工作的根本任务，也是教育现代化的</a:t>
            </a:r>
            <a:r>
              <a:rPr lang="zh-CN" altLang="en-US" sz="2400" dirty="0" smtClean="0"/>
              <a:t>方向和目标</a:t>
            </a:r>
            <a:r>
              <a:rPr lang="zh-CN" altLang="en-US" sz="2400" dirty="0"/>
              <a:t>。”</a:t>
            </a:r>
          </a:p>
        </p:txBody>
      </p:sp>
    </p:spTree>
    <p:extLst>
      <p:ext uri="{BB962C8B-B14F-4D97-AF65-F5344CB8AC3E}">
        <p14:creationId xmlns:p14="http://schemas.microsoft.com/office/powerpoint/2010/main" val="2765473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占位符 66562"/>
          <p:cNvSpPr>
            <a:spLocks noGrp="1"/>
          </p:cNvSpPr>
          <p:nvPr>
            <p:ph idx="1"/>
          </p:nvPr>
        </p:nvSpPr>
        <p:spPr>
          <a:xfrm>
            <a:off x="467544" y="836712"/>
            <a:ext cx="8229600" cy="4495800"/>
          </a:xfrm>
        </p:spPr>
        <p:txBody>
          <a:bodyPr anchor="t" anchorCtr="0"/>
          <a:lstStyle/>
          <a:p>
            <a:pPr marL="360000" indent="720000">
              <a:lnSpc>
                <a:spcPct val="150000"/>
              </a:lnSpc>
              <a:buNone/>
            </a:pPr>
            <a:r>
              <a:rPr lang="zh-CN" altLang="en-US" sz="2400" dirty="0" smtClean="0"/>
              <a:t>培养</a:t>
            </a:r>
            <a:r>
              <a:rPr lang="zh-CN" altLang="en-US" sz="2400" dirty="0"/>
              <a:t>德智体美劳全面发展的社会主义建设者和接班人，要求学生要价值观端正、知识丰富、能力全面</a:t>
            </a:r>
            <a:r>
              <a:rPr lang="zh-CN" altLang="en-US" sz="2400" dirty="0" smtClean="0"/>
              <a:t>。</a:t>
            </a:r>
            <a:endParaRPr lang="en-US" altLang="zh-CN" sz="2400" dirty="0" smtClean="0"/>
          </a:p>
          <a:p>
            <a:pPr marL="360000" indent="720000">
              <a:lnSpc>
                <a:spcPct val="150000"/>
              </a:lnSpc>
              <a:buNone/>
            </a:pPr>
            <a:r>
              <a:rPr lang="zh-CN" altLang="en-US" sz="2400" dirty="0" smtClean="0">
                <a:solidFill>
                  <a:srgbClr val="FF0000"/>
                </a:solidFill>
              </a:rPr>
              <a:t>价值观</a:t>
            </a:r>
            <a:r>
              <a:rPr lang="zh-CN" altLang="en-US" sz="2400" dirty="0">
                <a:solidFill>
                  <a:srgbClr val="FF0000"/>
                </a:solidFill>
              </a:rPr>
              <a:t>端正</a:t>
            </a:r>
            <a:r>
              <a:rPr lang="zh-CN" altLang="en-US" sz="2400" dirty="0"/>
              <a:t>，强调学生要用好知识。高校要成为坚持党的领导的坚强阵地，有效开展大学生理想信念教育，培育和践行社会主义核心价值观，塑造学生健全的人格、向善的人性和高尚的人品，让他们用智慧和能力服务于国家、民族和人民，成为担当民族复兴大任的时代新人。 </a:t>
            </a:r>
          </a:p>
        </p:txBody>
      </p:sp>
    </p:spTree>
    <p:extLst>
      <p:ext uri="{BB962C8B-B14F-4D97-AF65-F5344CB8AC3E}">
        <p14:creationId xmlns:p14="http://schemas.microsoft.com/office/powerpoint/2010/main" val="1379210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untain Top">
  <a:themeElements>
    <a:clrScheme name="">
      <a:dk1>
        <a:srgbClr val="FFFFFF"/>
      </a:dk1>
      <a:lt1>
        <a:srgbClr val="003399"/>
      </a:lt1>
      <a:dk2>
        <a:srgbClr val="E3E3FF"/>
      </a:dk2>
      <a:lt2>
        <a:srgbClr val="463416"/>
      </a:lt2>
      <a:accent1>
        <a:srgbClr val="3399FF"/>
      </a:accent1>
      <a:accent2>
        <a:srgbClr val="33CCCC"/>
      </a:accent2>
      <a:accent3>
        <a:srgbClr val="AAADCA"/>
      </a:accent3>
      <a:accent4>
        <a:srgbClr val="DCDCDC"/>
      </a:accent4>
      <a:accent5>
        <a:srgbClr val="ADCAFF"/>
      </a:accent5>
      <a:accent6>
        <a:srgbClr val="2DB7B7"/>
      </a:accent6>
      <a:hlink>
        <a:srgbClr val="00FFCC"/>
      </a:hlink>
      <a:folHlink>
        <a:srgbClr val="8080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FFFFFF"/>
        </a:dk1>
        <a:lt1>
          <a:srgbClr val="993300"/>
        </a:lt1>
        <a:dk2>
          <a:srgbClr val="CCAA00"/>
        </a:dk2>
        <a:lt2>
          <a:srgbClr val="4C3A1C"/>
        </a:lt2>
        <a:accent1>
          <a:srgbClr val="FF3300"/>
        </a:accent1>
        <a:accent2>
          <a:srgbClr val="9E6600"/>
        </a:accent2>
        <a:accent3>
          <a:srgbClr val="CAADAA"/>
        </a:accent3>
        <a:accent4>
          <a:srgbClr val="DCDCDC"/>
        </a:accent4>
        <a:accent5>
          <a:srgbClr val="FFADAA"/>
        </a:accent5>
        <a:accent6>
          <a:srgbClr val="8D5B00"/>
        </a:accent6>
        <a:hlink>
          <a:srgbClr val="FFCC00"/>
        </a:hlink>
        <a:folHlink>
          <a:srgbClr val="F7DC97"/>
        </a:folHlink>
      </a:clrScheme>
      <a:clrMap bg1="lt1" tx1="dk1" bg2="lt2" tx2="dk2" accent1="accent1" accent2="accent2" accent3="accent3" accent4="accent4" accent5="accent5" accent6="accent6" hlink="hlink" folHlink="folHlink"/>
    </a:extraClrScheme>
    <a:extraClrScheme>
      <a:clrScheme name="">
        <a:dk1>
          <a:srgbClr val="FFFFFF"/>
        </a:dk1>
        <a:lt1>
          <a:srgbClr val="9188B0"/>
        </a:lt1>
        <a:dk2>
          <a:srgbClr val="DDE0DC"/>
        </a:dk2>
        <a:lt2>
          <a:srgbClr val="3D0058"/>
        </a:lt2>
        <a:accent1>
          <a:srgbClr val="FFCC00"/>
        </a:accent1>
        <a:accent2>
          <a:srgbClr val="4C3D78"/>
        </a:accent2>
        <a:accent3>
          <a:srgbClr val="C7C4D4"/>
        </a:accent3>
        <a:accent4>
          <a:srgbClr val="DCDCDC"/>
        </a:accent4>
        <a:accent5>
          <a:srgbClr val="FFE2AA"/>
        </a:accent5>
        <a:accent6>
          <a:srgbClr val="43366B"/>
        </a:accent6>
        <a:hlink>
          <a:srgbClr val="743D78"/>
        </a:hlink>
        <a:folHlink>
          <a:srgbClr val="CC99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C6CCD4"/>
        </a:dk2>
        <a:lt2>
          <a:srgbClr val="10104C"/>
        </a:lt2>
        <a:accent1>
          <a:srgbClr val="33CCFF"/>
        </a:accent1>
        <a:accent2>
          <a:srgbClr val="5B5B8D"/>
        </a:accent2>
        <a:accent3>
          <a:srgbClr val="AAADB9"/>
        </a:accent3>
        <a:accent4>
          <a:srgbClr val="DCDCDC"/>
        </a:accent4>
        <a:accent5>
          <a:srgbClr val="ADE2FF"/>
        </a:accent5>
        <a:accent6>
          <a:srgbClr val="51517E"/>
        </a:accent6>
        <a:hlink>
          <a:srgbClr val="4529AB"/>
        </a:hlink>
        <a:folHlink>
          <a:srgbClr val="00CC9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FFFFFF"/>
        </a:dk2>
        <a:lt2>
          <a:srgbClr val="B0C8CA"/>
        </a:lt2>
        <a:accent1>
          <a:srgbClr val="89C4FF"/>
        </a:accent1>
        <a:accent2>
          <a:srgbClr val="00008C"/>
        </a:accent2>
        <a:accent3>
          <a:srgbClr val="AAAACA"/>
        </a:accent3>
        <a:accent4>
          <a:srgbClr val="DCDCDC"/>
        </a:accent4>
        <a:accent5>
          <a:srgbClr val="C4DEFF"/>
        </a:accent5>
        <a:accent6>
          <a:srgbClr val="00007D"/>
        </a:accent6>
        <a:hlink>
          <a:srgbClr val="6666FF"/>
        </a:hlink>
        <a:folHlink>
          <a:srgbClr val="C0C0C0"/>
        </a:folHlink>
      </a:clrScheme>
      <a:clrMap bg1="lt1" tx1="dk1" bg2="lt2" tx2="dk2" accent1="accent1" accent2="accent2" accent3="accent3" accent4="accent4" accent5="accent5" accent6="accent6" hlink="hlink" folHlink="folHlink"/>
    </a:extraClrScheme>
    <a:extraClrScheme>
      <a:clrScheme name="">
        <a:dk1>
          <a:srgbClr val="FFFFFF"/>
        </a:dk1>
        <a:lt1>
          <a:srgbClr val="003399"/>
        </a:lt1>
        <a:dk2>
          <a:srgbClr val="E3E3FF"/>
        </a:dk2>
        <a:lt2>
          <a:srgbClr val="463416"/>
        </a:lt2>
        <a:accent1>
          <a:srgbClr val="3399FF"/>
        </a:accent1>
        <a:accent2>
          <a:srgbClr val="33CCCC"/>
        </a:accent2>
        <a:accent3>
          <a:srgbClr val="AAADCA"/>
        </a:accent3>
        <a:accent4>
          <a:srgbClr val="DCDCDC"/>
        </a:accent4>
        <a:accent5>
          <a:srgbClr val="ADCAFF"/>
        </a:accent5>
        <a:accent6>
          <a:srgbClr val="2DB7B7"/>
        </a:accent6>
        <a:hlink>
          <a:srgbClr val="00FFCC"/>
        </a:hlink>
        <a:folHlink>
          <a:srgbClr val="808000"/>
        </a:folHlink>
      </a:clrScheme>
      <a:clrMap bg1="lt1" tx1="dk1" bg2="lt2" tx2="dk2" accent1="accent1" accent2="accent2" accent3="accent3" accent4="accent4" accent5="accent5" accent6="accent6" hlink="hlink" folHlink="folHlink"/>
    </a:extraClrScheme>
    <a:extraClrScheme>
      <a:clrScheme name="">
        <a:dk1>
          <a:srgbClr val="FFFFFF"/>
        </a:dk1>
        <a:lt1>
          <a:srgbClr val="6699FF"/>
        </a:lt1>
        <a:dk2>
          <a:srgbClr val="B3EDFF"/>
        </a:dk2>
        <a:lt2>
          <a:srgbClr val="809296"/>
        </a:lt2>
        <a:accent1>
          <a:srgbClr val="FF9933"/>
        </a:accent1>
        <a:accent2>
          <a:srgbClr val="FFAA99"/>
        </a:accent2>
        <a:accent3>
          <a:srgbClr val="B9CAFF"/>
        </a:accent3>
        <a:accent4>
          <a:srgbClr val="DCDCDC"/>
        </a:accent4>
        <a:accent5>
          <a:srgbClr val="FFCAAD"/>
        </a:accent5>
        <a:accent6>
          <a:srgbClr val="E59889"/>
        </a:accent6>
        <a:hlink>
          <a:srgbClr val="FFCFAB"/>
        </a:hlink>
        <a:folHlink>
          <a:srgbClr val="CC9900"/>
        </a:folHlink>
      </a:clrScheme>
      <a:clrMap bg1="lt1" tx1="dk1" bg2="lt2" tx2="dk2" accent1="accent1" accent2="accent2" accent3="accent3" accent4="accent4" accent5="accent5" accent6="accent6" hlink="hlink" folHlink="folHlink"/>
    </a:extraClrScheme>
    <a:extraClrScheme>
      <a:clrScheme name="">
        <a:dk1>
          <a:srgbClr val="FFFFFF"/>
        </a:dk1>
        <a:lt1>
          <a:srgbClr val="85D1E3"/>
        </a:lt1>
        <a:dk2>
          <a:srgbClr val="CCFFFF"/>
        </a:dk2>
        <a:lt2>
          <a:srgbClr val="006666"/>
        </a:lt2>
        <a:accent1>
          <a:srgbClr val="FFCC00"/>
        </a:accent1>
        <a:accent2>
          <a:srgbClr val="00CC99"/>
        </a:accent2>
        <a:accent3>
          <a:srgbClr val="C3E4EE"/>
        </a:accent3>
        <a:accent4>
          <a:srgbClr val="DCDCDC"/>
        </a:accent4>
        <a:accent5>
          <a:srgbClr val="FFE2AA"/>
        </a:accent5>
        <a:accent6>
          <a:srgbClr val="00B789"/>
        </a:accent6>
        <a:hlink>
          <a:srgbClr val="0099FF"/>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A7A491"/>
        </a:lt1>
        <a:dk2>
          <a:srgbClr val="CCD0CA"/>
        </a:dk2>
        <a:lt2>
          <a:srgbClr val="404B3D"/>
        </a:lt2>
        <a:accent1>
          <a:srgbClr val="33CCCC"/>
        </a:accent1>
        <a:accent2>
          <a:srgbClr val="004E4C"/>
        </a:accent2>
        <a:accent3>
          <a:srgbClr val="D0CFC7"/>
        </a:accent3>
        <a:accent4>
          <a:srgbClr val="DCDCDC"/>
        </a:accent4>
        <a:accent5>
          <a:srgbClr val="ADE2E2"/>
        </a:accent5>
        <a:accent6>
          <a:srgbClr val="004543"/>
        </a:accent6>
        <a:hlink>
          <a:srgbClr val="477781"/>
        </a:hlink>
        <a:folHlink>
          <a:srgbClr val="85CC74"/>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9E2FF"/>
        </a:accent5>
        <a:accent6>
          <a:srgbClr val="B7D3E5"/>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Mountain Top</Template>
  <TotalTime>539</TotalTime>
  <Words>3034</Words>
  <Application>Microsoft Office PowerPoint</Application>
  <PresentationFormat>全屏显示(4:3)</PresentationFormat>
  <Paragraphs>173</Paragraphs>
  <Slides>36</Slides>
  <Notes>32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36</vt:i4>
      </vt:variant>
    </vt:vector>
  </HeadingPairs>
  <TitlesOfParts>
    <vt:vector size="41" baseType="lpstr">
      <vt:lpstr>等线</vt:lpstr>
      <vt:lpstr>宋体</vt:lpstr>
      <vt:lpstr>微软雅黑</vt:lpstr>
      <vt:lpstr>Arial</vt:lpstr>
      <vt:lpstr>Mountain Top</vt:lpstr>
      <vt:lpstr>积极推进“三全育人”全力服务 学生成长成才</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 China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不忘初心 砥砺前行</dc:title>
  <dc:creator>User</dc:creator>
  <cp:lastModifiedBy>hp</cp:lastModifiedBy>
  <cp:revision>288</cp:revision>
  <dcterms:created xsi:type="dcterms:W3CDTF">2021-02-19T07:12:00Z</dcterms:created>
  <dcterms:modified xsi:type="dcterms:W3CDTF">2021-09-02T15:20:59Z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2E0F69B5B38D4D4EBD0F454436C370AF</vt:lpwstr>
  </property>
  <property fmtid="{D5CDD505-2E9C-101B-9397-08002B2CF9AE}" pid="3" name="KSOProductBuildVer">
    <vt:lpwstr>2052-11.1.0.10700</vt:lpwstr>
  </property>
</Properties>
</file>